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4" r:id="rId6"/>
    <p:sldId id="262" r:id="rId7"/>
    <p:sldId id="263" r:id="rId8"/>
    <p:sldId id="267" r:id="rId9"/>
    <p:sldId id="265" r:id="rId10"/>
    <p:sldId id="268" r:id="rId11"/>
    <p:sldId id="269" r:id="rId12"/>
    <p:sldId id="270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B9F6"/>
    <a:srgbClr val="8FD6F9"/>
    <a:srgbClr val="9B85A7"/>
    <a:srgbClr val="958AA2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4F3-C300-44E5-B5F6-8865704DF18F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9F6-4AD9-423E-90EA-CB3FA2A6AB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4F3-C300-44E5-B5F6-8865704DF18F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9F6-4AD9-423E-90EA-CB3FA2A6AB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4F3-C300-44E5-B5F6-8865704DF18F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9F6-4AD9-423E-90EA-CB3FA2A6AB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4F3-C300-44E5-B5F6-8865704DF18F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9F6-4AD9-423E-90EA-CB3FA2A6AB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4F3-C300-44E5-B5F6-8865704DF18F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9F6-4AD9-423E-90EA-CB3FA2A6AB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4F3-C300-44E5-B5F6-8865704DF18F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9F6-4AD9-423E-90EA-CB3FA2A6AB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4F3-C300-44E5-B5F6-8865704DF18F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9F6-4AD9-423E-90EA-CB3FA2A6AB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4F3-C300-44E5-B5F6-8865704DF18F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9F6-4AD9-423E-90EA-CB3FA2A6AB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3394720" cy="628179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 err="1" smtClean="0">
                <a:solidFill>
                  <a:schemeClr val="tx1"/>
                </a:solidFill>
              </a:rPr>
              <a:t>Kongreß</a:t>
            </a:r>
            <a:r>
              <a:rPr lang="de-DE" dirty="0" smtClean="0">
                <a:solidFill>
                  <a:schemeClr val="tx1"/>
                </a:solidFill>
              </a:rPr>
              <a:t> „</a:t>
            </a:r>
            <a:r>
              <a:rPr lang="de-DE" dirty="0" err="1" smtClean="0">
                <a:solidFill>
                  <a:schemeClr val="tx1"/>
                </a:solidFill>
              </a:rPr>
              <a:t>Sustainable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Shipping</a:t>
            </a:r>
            <a:r>
              <a:rPr lang="de-DE" dirty="0" smtClean="0">
                <a:solidFill>
                  <a:schemeClr val="tx1"/>
                </a:solidFill>
              </a:rPr>
              <a:t> 2013“</a:t>
            </a:r>
          </a:p>
          <a:p>
            <a:r>
              <a:rPr lang="de-DE" dirty="0" smtClean="0"/>
              <a:t>Schiffsantrieb – Betriebliche Anforderungen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und technische Lösungsansätze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de-DE" dirty="0" smtClean="0">
                <a:solidFill>
                  <a:schemeClr val="tx1"/>
                </a:solidFill>
              </a:rPr>
              <a:t>Prof. Dr.-Ing. R. Behrens   09/13</a:t>
            </a:r>
          </a:p>
          <a:p>
            <a:endParaRPr lang="de-DE" dirty="0"/>
          </a:p>
        </p:txBody>
      </p:sp>
      <p:pic>
        <p:nvPicPr>
          <p:cNvPr id="5" name="Picture 1026" descr="C:\Download\HS Logo RGB1280x1024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027"/>
          <p:cNvSpPr>
            <a:spLocks noChangeShapeType="1"/>
          </p:cNvSpPr>
          <p:nvPr userDrawn="1"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4F3-C300-44E5-B5F6-8865704DF18F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9F6-4AD9-423E-90EA-CB3FA2A6AB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4F3-C300-44E5-B5F6-8865704DF18F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9F6-4AD9-423E-90EA-CB3FA2A6AB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64F3-C300-44E5-B5F6-8865704DF18F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D9F6-4AD9-423E-90EA-CB3FA2A6AB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oleObject" Target="../embeddings/Microsoft_Office_Excel-Diagramm2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-Arbeitsblat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E:\Vortrag STG_2011\grand-elena-LNG-Tanker.jpg"/>
          <p:cNvPicPr>
            <a:picLocks noChangeAspect="1" noChangeArrowheads="1"/>
          </p:cNvPicPr>
          <p:nvPr/>
        </p:nvPicPr>
        <p:blipFill>
          <a:blip r:embed="rId2" cstate="print">
            <a:lum bright="22000" contrast="-68000"/>
          </a:blip>
          <a:srcRect/>
          <a:stretch>
            <a:fillRect/>
          </a:stretch>
        </p:blipFill>
        <p:spPr bwMode="auto">
          <a:xfrm>
            <a:off x="1070422" y="1465263"/>
            <a:ext cx="6741938" cy="49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Download\HS Logo RGB1280x102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50900" y="568325"/>
            <a:ext cx="366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err="1" smtClean="0">
                <a:solidFill>
                  <a:srgbClr val="002060"/>
                </a:solidFill>
              </a:rPr>
              <a:t>Kongreß</a:t>
            </a:r>
            <a:r>
              <a:rPr lang="de-DE" sz="1800" dirty="0" smtClean="0">
                <a:solidFill>
                  <a:srgbClr val="002060"/>
                </a:solidFill>
              </a:rPr>
              <a:t> „</a:t>
            </a:r>
            <a:r>
              <a:rPr lang="de-DE" sz="1800" dirty="0" err="1" smtClean="0">
                <a:solidFill>
                  <a:srgbClr val="002060"/>
                </a:solidFill>
              </a:rPr>
              <a:t>Sustainable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Shipping</a:t>
            </a:r>
            <a:r>
              <a:rPr lang="de-DE" sz="1800" dirty="0" smtClean="0">
                <a:solidFill>
                  <a:srgbClr val="002060"/>
                </a:solidFill>
              </a:rPr>
              <a:t> 2013“</a:t>
            </a: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097766" y="1811338"/>
            <a:ext cx="678660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2060"/>
                </a:solidFill>
              </a:rPr>
              <a:t>Schiffsantrieb – betriebliche Anforderungen </a:t>
            </a:r>
          </a:p>
          <a:p>
            <a:pPr algn="ctr">
              <a:lnSpc>
                <a:spcPct val="150000"/>
              </a:lnSpc>
            </a:pPr>
            <a:r>
              <a:rPr lang="de-DE" sz="2800" b="1" dirty="0" smtClean="0">
                <a:solidFill>
                  <a:srgbClr val="002060"/>
                </a:solidFill>
              </a:rPr>
              <a:t>und technische Lösungsansätze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795588" y="3713163"/>
            <a:ext cx="352583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b="0">
                <a:solidFill>
                  <a:srgbClr val="002060"/>
                </a:solidFill>
              </a:rPr>
              <a:t>Prof. Dr.-Ing. Roland Behrens</a:t>
            </a:r>
          </a:p>
          <a:p>
            <a:pPr algn="ctr"/>
            <a:endParaRPr lang="de-DE" b="0">
              <a:solidFill>
                <a:srgbClr val="002060"/>
              </a:solidFill>
            </a:endParaRPr>
          </a:p>
          <a:p>
            <a:pPr algn="ctr"/>
            <a:endParaRPr lang="de-DE" b="0">
              <a:solidFill>
                <a:srgbClr val="002060"/>
              </a:solidFill>
            </a:endParaRPr>
          </a:p>
          <a:p>
            <a:pPr algn="ctr"/>
            <a:r>
              <a:rPr lang="de-DE" sz="1800" b="0">
                <a:solidFill>
                  <a:srgbClr val="002060"/>
                </a:solidFill>
              </a:rPr>
              <a:t>Hochschule Bremerhaven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59632" y="1707192"/>
            <a:ext cx="651588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Motorinterne Schadstoffminderungsmaßnahmen </a:t>
            </a:r>
          </a:p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mit Potential, die Grenzwerte nach Tier III zu erreichen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Abgasrückführung (gekühlt) (AGR)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Miller-Ventilsteuerzeiten (Miller)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Für Viertaktmotoren: Kombination aus Miller und AGR</a:t>
            </a:r>
            <a:endParaRPr lang="de-DE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1684338"/>
            <a:ext cx="5621338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269595" y="1259468"/>
            <a:ext cx="575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-Reduktion mittels Abgasrückführung im Schwerölbetrieb</a:t>
            </a:r>
            <a:endParaRPr lang="de-DE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25757" y="5301208"/>
            <a:ext cx="456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 Schwerölbetrieb ist ein </a:t>
            </a:r>
            <a:r>
              <a:rPr lang="de-DE" sz="14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Scrubber</a:t>
            </a: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zur Reinigung und </a:t>
            </a:r>
          </a:p>
          <a:p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Kühlung des rückgeführten Abgases notwendig</a:t>
            </a:r>
            <a:endParaRPr lang="de-DE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449343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1619672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optimierte Ventilsteuerzeiten:</a:t>
            </a:r>
          </a:p>
          <a:p>
            <a:endParaRPr lang="de-DE" sz="12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12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Einlaßventil</a:t>
            </a:r>
            <a:r>
              <a:rPr lang="de-DE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schließt früher</a:t>
            </a:r>
          </a:p>
          <a:p>
            <a:r>
              <a:rPr lang="de-DE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Zylinderladung  wird durch Expansion gekühlt, dadurch</a:t>
            </a:r>
          </a:p>
          <a:p>
            <a:r>
              <a:rPr lang="de-DE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niedrigere Spitzentemperatur</a:t>
            </a:r>
          </a:p>
          <a:p>
            <a:r>
              <a:rPr lang="de-DE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höherer Ladedruck für gleiche Leistung (gleiche Luftmasse</a:t>
            </a:r>
          </a:p>
          <a:p>
            <a:r>
              <a:rPr lang="de-DE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im Zylinder) notwendig</a:t>
            </a:r>
          </a:p>
          <a:p>
            <a:r>
              <a:rPr lang="de-DE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Abgasturbolader mit hohem Druckverhältnis und hohem</a:t>
            </a:r>
          </a:p>
          <a:p>
            <a:r>
              <a:rPr lang="de-DE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Wirkungsgrad notwendig</a:t>
            </a:r>
          </a:p>
          <a:p>
            <a:r>
              <a:rPr lang="de-DE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eventuell variable Ventilsteuerzeiten notwendig</a:t>
            </a:r>
            <a:endParaRPr lang="de-DE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72200" y="1844824"/>
            <a:ext cx="1625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Miller- Ventil-</a:t>
            </a:r>
          </a:p>
          <a:p>
            <a:r>
              <a:rPr lang="de-DE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steuerzeiten</a:t>
            </a:r>
            <a:endParaRPr lang="de-DE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47664" y="1268760"/>
            <a:ext cx="59685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Betriebsweise: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„Slow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Steaming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 führt zu Brennstoffverbrauchsabsenkung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Weitere Verbesserung durch Optimierung von Aufladung </a:t>
            </a:r>
          </a:p>
          <a:p>
            <a:pPr lvl="1"/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und Einspritzung für Teillastbetrieb möglich (für Dauer-</a:t>
            </a:r>
          </a:p>
          <a:p>
            <a:pPr lvl="1">
              <a:lnSpc>
                <a:spcPct val="150000"/>
              </a:lnSpc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betrieb in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Teillast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notwendig)</a:t>
            </a:r>
            <a:endParaRPr lang="de-DE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2195736" y="3350112"/>
            <a:ext cx="3872484" cy="1591056"/>
            <a:chOff x="2195736" y="3782160"/>
            <a:chExt cx="3872484" cy="1591056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2195736" y="3782160"/>
              <a:ext cx="3872484" cy="1591056"/>
              <a:chOff x="2195736" y="3638144"/>
              <a:chExt cx="3872484" cy="1591056"/>
            </a:xfrm>
          </p:grpSpPr>
          <p:pic>
            <p:nvPicPr>
              <p:cNvPr id="8" name="Grafik 7" descr="RT-Flex_BetrW_130926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95736" y="3638144"/>
                <a:ext cx="3872484" cy="1591056"/>
              </a:xfrm>
              <a:prstGeom prst="rect">
                <a:avLst/>
              </a:prstGeom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5004048" y="4797152"/>
                <a:ext cx="729687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600" dirty="0" smtClean="0">
                    <a:latin typeface="Arial" pitchFamily="34" charset="0"/>
                    <a:cs typeface="Arial" pitchFamily="34" charset="0"/>
                  </a:rPr>
                  <a:t>Quelle: </a:t>
                </a:r>
                <a:r>
                  <a:rPr lang="de-DE" sz="600" dirty="0" err="1" smtClean="0">
                    <a:latin typeface="Arial" pitchFamily="34" charset="0"/>
                    <a:cs typeface="Arial" pitchFamily="34" charset="0"/>
                  </a:rPr>
                  <a:t>Wärtsilä</a:t>
                </a:r>
                <a:endParaRPr lang="de-DE" sz="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4860032" y="4653716"/>
              <a:ext cx="9284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err="1" smtClean="0">
                  <a:solidFill>
                    <a:srgbClr val="9B85A7"/>
                  </a:solidFill>
                  <a:latin typeface="Arial" pitchFamily="34" charset="0"/>
                  <a:cs typeface="Arial" pitchFamily="34" charset="0"/>
                </a:rPr>
                <a:t>NOx</a:t>
              </a:r>
              <a:r>
                <a:rPr lang="de-DE" sz="800" b="1" dirty="0" smtClean="0">
                  <a:solidFill>
                    <a:srgbClr val="9B85A7"/>
                  </a:solidFill>
                  <a:latin typeface="Arial" pitchFamily="34" charset="0"/>
                  <a:cs typeface="Arial" pitchFamily="34" charset="0"/>
                </a:rPr>
                <a:t>: IMO Tier I</a:t>
              </a:r>
              <a:endParaRPr lang="de-DE" sz="800" b="1" dirty="0">
                <a:solidFill>
                  <a:srgbClr val="9B85A7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1619672" y="5250686"/>
            <a:ext cx="5774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Energierückgewinnung aus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Ladeluft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Kühlwasser und Abgas</a:t>
            </a:r>
            <a:endParaRPr lang="de-DE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07704" y="1484784"/>
            <a:ext cx="68275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Brennstoff:</a:t>
            </a:r>
          </a:p>
          <a:p>
            <a:endParaRPr lang="de-DE" sz="24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Übergang von Schweröl auf Low </a:t>
            </a:r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Sulphur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Fuel, Marine Diesel </a:t>
            </a:r>
          </a:p>
          <a:p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Oil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(MDO) oder Marine Gas </a:t>
            </a:r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Oil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(MGO) senkt die </a:t>
            </a:r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-Emission </a:t>
            </a:r>
          </a:p>
          <a:p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entsprechend dem S-Gehalt des Brennstoffs</a:t>
            </a:r>
          </a:p>
          <a:p>
            <a:pPr lvl="1"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Heute Standard in </a:t>
            </a:r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ECA´s</a:t>
            </a:r>
            <a:endParaRPr lang="de-DE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Bei Verwendung von Erdgas (LNG) </a:t>
            </a:r>
          </a:p>
          <a:p>
            <a:pPr lvl="1"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ca. 25 % niedrigere CO</a:t>
            </a:r>
            <a:r>
              <a:rPr lang="de-DE" i="1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-Emissionen</a:t>
            </a:r>
          </a:p>
          <a:p>
            <a:pPr lvl="1"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nahezu keine Emission von </a:t>
            </a:r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und Partikeln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755576" y="2057772"/>
            <a:ext cx="6982544" cy="3675484"/>
            <a:chOff x="685800" y="1409700"/>
            <a:chExt cx="7803370" cy="4114800"/>
          </a:xfrm>
        </p:grpSpPr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685800" y="1519238"/>
            <a:ext cx="6183313" cy="4005262"/>
          </p:xfrm>
          <a:graphic>
            <a:graphicData uri="http://schemas.openxmlformats.org/presentationml/2006/ole">
              <p:oleObj spid="_x0000_s21508" name="Diagramm" r:id="rId4" imgW="5896376" imgH="3819835" progId="Excel.Chart.8">
                <p:embed/>
              </p:oleObj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1566863" y="1409700"/>
            <a:ext cx="6010275" cy="4038600"/>
          </p:xfrm>
          <a:graphic>
            <a:graphicData uri="http://schemas.openxmlformats.org/presentationml/2006/ole">
              <p:oleObj spid="_x0000_s21507" name="Diagramm" r:id="rId5" imgW="6010196" imgH="4038511" progId="MSGraph.Chart.8">
                <p:embed followColorScheme="full"/>
              </p:oleObj>
            </a:graphicData>
          </a:graphic>
        </p:graphicFrame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1971675" y="2133600"/>
              <a:ext cx="152400" cy="152400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205038" y="2139950"/>
              <a:ext cx="104775" cy="1365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 rot="10800000">
              <a:off x="2047875" y="2428875"/>
              <a:ext cx="152400" cy="152400"/>
            </a:xfrm>
            <a:prstGeom prst="flowChartExtra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2720975" y="2513013"/>
              <a:ext cx="136525" cy="13652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2195513" y="2208213"/>
              <a:ext cx="134937" cy="115887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2368550" y="2255838"/>
              <a:ext cx="136525" cy="136525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6961188" y="2097088"/>
              <a:ext cx="1527982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0" dirty="0">
                  <a:latin typeface="Arial" pitchFamily="34" charset="0"/>
                  <a:cs typeface="Arial" pitchFamily="34" charset="0"/>
                </a:rPr>
                <a:t>Methan</a:t>
              </a:r>
            </a:p>
            <a:p>
              <a:r>
                <a:rPr lang="de-DE" sz="1200" b="0" dirty="0">
                  <a:latin typeface="Arial" pitchFamily="34" charset="0"/>
                  <a:cs typeface="Arial" pitchFamily="34" charset="0"/>
                </a:rPr>
                <a:t>LPG</a:t>
              </a:r>
            </a:p>
            <a:p>
              <a:r>
                <a:rPr lang="de-DE" sz="1200" b="0" dirty="0">
                  <a:latin typeface="Arial" pitchFamily="34" charset="0"/>
                  <a:cs typeface="Arial" pitchFamily="34" charset="0"/>
                </a:rPr>
                <a:t>Benzin (EN228)</a:t>
              </a:r>
            </a:p>
            <a:p>
              <a:r>
                <a:rPr lang="de-DE" sz="1200" b="0" dirty="0">
                  <a:latin typeface="Arial" pitchFamily="34" charset="0"/>
                  <a:cs typeface="Arial" pitchFamily="34" charset="0"/>
                </a:rPr>
                <a:t>Diesel (EN 590)</a:t>
              </a:r>
            </a:p>
            <a:p>
              <a:r>
                <a:rPr lang="de-DE" sz="1200" b="0" dirty="0">
                  <a:latin typeface="Arial" pitchFamily="34" charset="0"/>
                  <a:cs typeface="Arial" pitchFamily="34" charset="0"/>
                </a:rPr>
                <a:t>Rapsmethylester</a:t>
              </a:r>
            </a:p>
            <a:p>
              <a:r>
                <a:rPr lang="de-DE" sz="1200" b="0" dirty="0">
                  <a:latin typeface="Arial" pitchFamily="34" charset="0"/>
                  <a:cs typeface="Arial" pitchFamily="34" charset="0"/>
                </a:rPr>
                <a:t>Schweröl</a:t>
              </a:r>
            </a:p>
            <a:p>
              <a:endParaRPr lang="de-DE" sz="1400" b="0" dirty="0">
                <a:solidFill>
                  <a:schemeClr val="tx1"/>
                </a:solidFill>
              </a:endParaRPr>
            </a:p>
            <a:p>
              <a:endParaRPr lang="de-DE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6707188" y="2187575"/>
              <a:ext cx="136525" cy="13652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6707188" y="2390775"/>
              <a:ext cx="136525" cy="136525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6716713" y="2630488"/>
              <a:ext cx="134937" cy="115887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 rot="10800000">
              <a:off x="6716713" y="3043238"/>
              <a:ext cx="152400" cy="152400"/>
            </a:xfrm>
            <a:prstGeom prst="flowChartExtra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6726238" y="2820988"/>
              <a:ext cx="104775" cy="1365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>
              <a:off x="6716713" y="3248025"/>
              <a:ext cx="152400" cy="152400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454522" y="1907540"/>
            <a:ext cx="3664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C/H – Verhältnis von 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Brennstoffen</a:t>
            </a:r>
            <a:endParaRPr lang="de-DE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475656" y="1340768"/>
            <a:ext cx="183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Brennstoff: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99592" y="1196752"/>
            <a:ext cx="772038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Brennstoff:</a:t>
            </a:r>
          </a:p>
          <a:p>
            <a:endParaRPr lang="de-DE" sz="24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Übergang von Schweröl auf Low </a:t>
            </a:r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Sulphur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Fuel, Marine Diesel </a:t>
            </a:r>
          </a:p>
          <a:p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Oil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(MDO) oder Marine Gas </a:t>
            </a:r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Oil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(MGO) senkt die </a:t>
            </a:r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-Emission </a:t>
            </a:r>
          </a:p>
          <a:p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entsprechend dem S-Gehalt des Brennstoffs</a:t>
            </a:r>
          </a:p>
          <a:p>
            <a:pPr lvl="1"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Heute Standard in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ECA´s</a:t>
            </a:r>
            <a:endParaRPr lang="de-DE" sz="16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Bei Verwendung von Erdgas (LNG) </a:t>
            </a:r>
          </a:p>
          <a:p>
            <a:pPr lvl="1"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ca. 25 % niedrigere CO</a:t>
            </a:r>
            <a:r>
              <a:rPr lang="de-DE" sz="1600" i="1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-Emissionen durch günstiges C/H-Verhältnis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nahezu keine Emission von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und Partikeln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bei „homogener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Gemischbildung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 (Viertaktmotoren)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-Absenkung </a:t>
            </a:r>
          </a:p>
          <a:p>
            <a:pPr lvl="1"/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ca. 90 % gegenüber flüssigen Brennstoffen, &lt; IMO Tier III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bei „direkter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Gaseinblasung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 (Zweitaktmotoren) nur geringe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-Absenkung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Methanschlupf ca. 0,5 – 3 %, klimaschädlich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Energiedichte nur ca. 70 % von flüssigen Brennstoffen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LNG-Versorgung noch nicht sichergestellt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7584" y="1340768"/>
            <a:ext cx="752558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Abgasnachbehandlung:</a:t>
            </a:r>
          </a:p>
          <a:p>
            <a:pPr lvl="1">
              <a:buFont typeface="Arial" pitchFamily="34" charset="0"/>
              <a:buChar char="•"/>
            </a:pPr>
            <a:endParaRPr lang="de-DE" sz="16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bei Verwendung eines SCR-Katalysators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-Absenkung </a:t>
            </a:r>
          </a:p>
          <a:p>
            <a:pPr lvl="1"/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von &gt; 90 % möglich, &lt; IMO Tier III</a:t>
            </a:r>
          </a:p>
          <a:p>
            <a:pPr lvl="2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Motor kann verbrauchsoptimiert betrieben werden</a:t>
            </a:r>
          </a:p>
          <a:p>
            <a:pPr lvl="2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Reaktionsmittel Harnstoff notwendig</a:t>
            </a:r>
          </a:p>
          <a:p>
            <a:pPr lvl="2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bei Schwerölbetrieb sehr schmales Abgastemperaturfenster, </a:t>
            </a:r>
          </a:p>
          <a:p>
            <a:pPr lvl="2"/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sonst Bildung von Ammoniumsulfat, Verschmutzung des Katalysators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31640" y="3717032"/>
            <a:ext cx="72226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bei Verwendung eines Abgaswäschers („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Scrubber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“)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-Absenkung </a:t>
            </a:r>
          </a:p>
          <a:p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&gt;95 % möglich, IMO-Grenzwerte erfüllt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de-DE" sz="1600" i="1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und Partikel ebenfalls stark reduziert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Trockenwäscher arbeitet mit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Calciumhydroxid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(OH</a:t>
            </a:r>
            <a:r>
              <a:rPr lang="de-DE" sz="1600" i="1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in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Granulatform</a:t>
            </a:r>
            <a:endParaRPr lang="de-DE" sz="16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Naßwäscher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arbeitet mit Seewasser (Open Loup) oder Frischwasser </a:t>
            </a:r>
          </a:p>
          <a:p>
            <a:pPr lvl="1"/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und Natronlauge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Closed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Loup)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große Raum- und Gewichtsanforderungen an Bord</a:t>
            </a:r>
            <a:endParaRPr lang="de-DE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59632" y="1124744"/>
            <a:ext cx="55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Abgasnachbehandlung</a:t>
            </a:r>
            <a:r>
              <a:rPr lang="de-DE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0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Prinzipskizzen</a:t>
            </a:r>
            <a:endParaRPr lang="de-DE" sz="24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 descr="1.1.7.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3744416" cy="2520280"/>
          </a:xfrm>
          <a:prstGeom prst="rect">
            <a:avLst/>
          </a:prstGeom>
        </p:spPr>
      </p:pic>
      <p:grpSp>
        <p:nvGrpSpPr>
          <p:cNvPr id="32" name="Gruppieren 31"/>
          <p:cNvGrpSpPr/>
          <p:nvPr/>
        </p:nvGrpSpPr>
        <p:grpSpPr>
          <a:xfrm>
            <a:off x="4322018" y="3500939"/>
            <a:ext cx="4426446" cy="2448341"/>
            <a:chOff x="4283968" y="3429000"/>
            <a:chExt cx="4426446" cy="2448341"/>
          </a:xfrm>
        </p:grpSpPr>
        <p:pic>
          <p:nvPicPr>
            <p:cNvPr id="11" name="Picture 2" descr="K:\Wärtsilä_03-09\Wärtsilä_03-10\scrubb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1969" y="3429000"/>
              <a:ext cx="3607714" cy="2405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4283968" y="3640669"/>
              <a:ext cx="4426446" cy="2236672"/>
              <a:chOff x="1280" y="1284"/>
              <a:chExt cx="3844" cy="1976"/>
            </a:xfrm>
          </p:grpSpPr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112" y="2620"/>
                <a:ext cx="1248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3464" y="2480"/>
                <a:ext cx="908" cy="1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3492" y="2744"/>
                <a:ext cx="416" cy="1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3496" y="3112"/>
                <a:ext cx="824" cy="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4048" y="2588"/>
                <a:ext cx="1076" cy="628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/>
                  <a:t>Motor</a:t>
                </a:r>
                <a:endParaRPr lang="de-DE" dirty="0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3104" y="2712"/>
                <a:ext cx="9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rot="10800000">
                <a:off x="3220" y="2708"/>
                <a:ext cx="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3330" y="2433"/>
                <a:ext cx="433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800" b="1" dirty="0" smtClean="0">
                    <a:latin typeface="Arial" pitchFamily="34" charset="0"/>
                    <a:cs typeface="Arial" pitchFamily="34" charset="0"/>
                  </a:rPr>
                  <a:t>Abgas</a:t>
                </a:r>
                <a:endParaRPr lang="de-DE" sz="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704" y="1288"/>
                <a:ext cx="668" cy="1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2751" y="1284"/>
                <a:ext cx="1281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800" b="1" dirty="0" smtClean="0">
                    <a:latin typeface="Arial" pitchFamily="34" charset="0"/>
                    <a:cs typeface="Arial" pitchFamily="34" charset="0"/>
                  </a:rPr>
                  <a:t>Gereinigtes Abgas mit </a:t>
                </a:r>
              </a:p>
              <a:p>
                <a:pPr algn="ctr"/>
                <a:r>
                  <a:rPr lang="de-DE" sz="800" b="1" dirty="0" smtClean="0">
                    <a:latin typeface="Arial" pitchFamily="34" charset="0"/>
                    <a:cs typeface="Arial" pitchFamily="34" charset="0"/>
                  </a:rPr>
                  <a:t>Verdampfter Waschflüssigkeit</a:t>
                </a:r>
                <a:endParaRPr lang="de-DE" sz="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1280" y="1824"/>
                <a:ext cx="772" cy="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Text Box 17"/>
              <p:cNvSpPr txBox="1">
                <a:spLocks noChangeArrowheads="1"/>
              </p:cNvSpPr>
              <p:nvPr/>
            </p:nvSpPr>
            <p:spPr bwMode="auto">
              <a:xfrm>
                <a:off x="1280" y="1733"/>
                <a:ext cx="891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800" b="1" dirty="0" smtClean="0">
                    <a:latin typeface="Arial" pitchFamily="34" charset="0"/>
                    <a:cs typeface="Arial" pitchFamily="34" charset="0"/>
                  </a:rPr>
                  <a:t>Waschflüssigkeit</a:t>
                </a:r>
                <a:endParaRPr lang="de-DE" sz="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1620" y="2652"/>
                <a:ext cx="460" cy="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1491" y="2398"/>
                <a:ext cx="766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800" b="1" dirty="0" smtClean="0">
                    <a:latin typeface="Arial" pitchFamily="34" charset="0"/>
                    <a:cs typeface="Arial" pitchFamily="34" charset="0"/>
                  </a:rPr>
                  <a:t>Waschflüssig-</a:t>
                </a:r>
              </a:p>
              <a:p>
                <a:r>
                  <a:rPr lang="de-DE" sz="800" b="1" dirty="0" err="1" smtClean="0">
                    <a:latin typeface="Arial" pitchFamily="34" charset="0"/>
                    <a:cs typeface="Arial" pitchFamily="34" charset="0"/>
                  </a:rPr>
                  <a:t>keitszufuhr</a:t>
                </a:r>
                <a:r>
                  <a:rPr lang="de-DE" sz="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de-DE" sz="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3320" y="2916"/>
                <a:ext cx="552" cy="1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3259" y="2789"/>
                <a:ext cx="52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800" b="1" dirty="0" smtClean="0">
                    <a:latin typeface="Arial" pitchFamily="34" charset="0"/>
                    <a:cs typeface="Arial" pitchFamily="34" charset="0"/>
                  </a:rPr>
                  <a:t>Überlauf</a:t>
                </a:r>
                <a:endParaRPr lang="de-DE" sz="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2672" y="3104"/>
                <a:ext cx="160" cy="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2823" y="3120"/>
                <a:ext cx="57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auto">
              <a:xfrm>
                <a:off x="2594" y="3070"/>
                <a:ext cx="40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800" b="1" dirty="0" err="1" smtClean="0">
                    <a:latin typeface="Arial" pitchFamily="34" charset="0"/>
                    <a:cs typeface="Arial" pitchFamily="34" charset="0"/>
                  </a:rPr>
                  <a:t>Ablaß</a:t>
                </a:r>
                <a:endParaRPr lang="de-DE" sz="8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3" name="Textfeld 32"/>
          <p:cNvSpPr txBox="1"/>
          <p:nvPr/>
        </p:nvSpPr>
        <p:spPr>
          <a:xfrm>
            <a:off x="1475656" y="4725144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SCR-Katalysator</a:t>
            </a:r>
            <a:endParaRPr lang="de-DE" sz="1600" i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148064" y="3068960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Naßwäscher</a:t>
            </a:r>
            <a:r>
              <a:rPr lang="de-DE" sz="1600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600" i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Scrubber</a:t>
            </a:r>
            <a:r>
              <a:rPr lang="de-DE" sz="1600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sz="1600" i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187624" y="1844824"/>
            <a:ext cx="6304955" cy="3713385"/>
            <a:chOff x="-4763" y="822325"/>
            <a:chExt cx="9148763" cy="5699125"/>
          </a:xfrm>
        </p:grpSpPr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5564188" y="4467225"/>
              <a:ext cx="72866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" y="0"/>
                </a:cxn>
              </a:cxnLst>
              <a:rect l="0" t="0" r="r" b="b"/>
              <a:pathLst>
                <a:path w="459" h="1">
                  <a:moveTo>
                    <a:pt x="0" y="0"/>
                  </a:moveTo>
                  <a:lnTo>
                    <a:pt x="459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8600" y="4038600"/>
              <a:ext cx="3101975" cy="2009775"/>
              <a:chOff x="376" y="2704"/>
              <a:chExt cx="2418" cy="1178"/>
            </a:xfrm>
          </p:grpSpPr>
          <p:sp>
            <p:nvSpPr>
              <p:cNvPr id="96" name="Line 4"/>
              <p:cNvSpPr>
                <a:spLocks noChangeShapeType="1"/>
              </p:cNvSpPr>
              <p:nvPr/>
            </p:nvSpPr>
            <p:spPr bwMode="auto">
              <a:xfrm>
                <a:off x="1168" y="3586"/>
                <a:ext cx="162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7" name="Freeform 5"/>
              <p:cNvSpPr>
                <a:spLocks/>
              </p:cNvSpPr>
              <p:nvPr/>
            </p:nvSpPr>
            <p:spPr bwMode="auto">
              <a:xfrm>
                <a:off x="376" y="2704"/>
                <a:ext cx="2352" cy="1176"/>
              </a:xfrm>
              <a:custGeom>
                <a:avLst/>
                <a:gdLst>
                  <a:gd name="T0" fmla="*/ 0 w 2352"/>
                  <a:gd name="T1" fmla="*/ 0 h 1176"/>
                  <a:gd name="T2" fmla="*/ 48 w 2352"/>
                  <a:gd name="T3" fmla="*/ 232 h 1176"/>
                  <a:gd name="T4" fmla="*/ 128 w 2352"/>
                  <a:gd name="T5" fmla="*/ 472 h 1176"/>
                  <a:gd name="T6" fmla="*/ 184 w 2352"/>
                  <a:gd name="T7" fmla="*/ 600 h 1176"/>
                  <a:gd name="T8" fmla="*/ 288 w 2352"/>
                  <a:gd name="T9" fmla="*/ 736 h 1176"/>
                  <a:gd name="T10" fmla="*/ 392 w 2352"/>
                  <a:gd name="T11" fmla="*/ 832 h 1176"/>
                  <a:gd name="T12" fmla="*/ 520 w 2352"/>
                  <a:gd name="T13" fmla="*/ 912 h 1176"/>
                  <a:gd name="T14" fmla="*/ 776 w 2352"/>
                  <a:gd name="T15" fmla="*/ 1008 h 1176"/>
                  <a:gd name="T16" fmla="*/ 1056 w 2352"/>
                  <a:gd name="T17" fmla="*/ 1088 h 1176"/>
                  <a:gd name="T18" fmla="*/ 1256 w 2352"/>
                  <a:gd name="T19" fmla="*/ 1128 h 1176"/>
                  <a:gd name="T20" fmla="*/ 1464 w 2352"/>
                  <a:gd name="T21" fmla="*/ 1152 h 1176"/>
                  <a:gd name="T22" fmla="*/ 1664 w 2352"/>
                  <a:gd name="T23" fmla="*/ 1176 h 1176"/>
                  <a:gd name="T24" fmla="*/ 2352 w 2352"/>
                  <a:gd name="T25" fmla="*/ 1176 h 11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52"/>
                  <a:gd name="T40" fmla="*/ 0 h 1176"/>
                  <a:gd name="T41" fmla="*/ 2352 w 2352"/>
                  <a:gd name="T42" fmla="*/ 1176 h 11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52" h="1176">
                    <a:moveTo>
                      <a:pt x="0" y="0"/>
                    </a:moveTo>
                    <a:lnTo>
                      <a:pt x="48" y="232"/>
                    </a:lnTo>
                    <a:lnTo>
                      <a:pt x="128" y="472"/>
                    </a:lnTo>
                    <a:lnTo>
                      <a:pt x="184" y="600"/>
                    </a:lnTo>
                    <a:lnTo>
                      <a:pt x="288" y="736"/>
                    </a:lnTo>
                    <a:lnTo>
                      <a:pt x="392" y="832"/>
                    </a:lnTo>
                    <a:lnTo>
                      <a:pt x="520" y="912"/>
                    </a:lnTo>
                    <a:lnTo>
                      <a:pt x="776" y="1008"/>
                    </a:lnTo>
                    <a:lnTo>
                      <a:pt x="1056" y="1088"/>
                    </a:lnTo>
                    <a:lnTo>
                      <a:pt x="1256" y="1128"/>
                    </a:lnTo>
                    <a:lnTo>
                      <a:pt x="1464" y="1152"/>
                    </a:lnTo>
                    <a:lnTo>
                      <a:pt x="1664" y="1176"/>
                    </a:lnTo>
                    <a:lnTo>
                      <a:pt x="2352" y="117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8" name="Freeform 6"/>
              <p:cNvSpPr>
                <a:spLocks/>
              </p:cNvSpPr>
              <p:nvPr/>
            </p:nvSpPr>
            <p:spPr bwMode="auto">
              <a:xfrm>
                <a:off x="596" y="3352"/>
                <a:ext cx="527" cy="64"/>
              </a:xfrm>
              <a:custGeom>
                <a:avLst/>
                <a:gdLst>
                  <a:gd name="T0" fmla="*/ 0 w 528"/>
                  <a:gd name="T1" fmla="*/ 0 h 64"/>
                  <a:gd name="T2" fmla="*/ 528 w 528"/>
                  <a:gd name="T3" fmla="*/ 0 h 64"/>
                  <a:gd name="T4" fmla="*/ 528 w 528"/>
                  <a:gd name="T5" fmla="*/ 64 h 64"/>
                  <a:gd name="T6" fmla="*/ 52 w 528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64"/>
                  <a:gd name="T14" fmla="*/ 528 w 52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64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4"/>
                    </a:lnTo>
                    <a:lnTo>
                      <a:pt x="52" y="64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9" name="Rectangle 7"/>
              <p:cNvSpPr>
                <a:spLocks noChangeArrowheads="1"/>
              </p:cNvSpPr>
              <p:nvPr/>
            </p:nvSpPr>
            <p:spPr bwMode="auto">
              <a:xfrm>
                <a:off x="1164" y="3348"/>
                <a:ext cx="168" cy="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0" name="Freeform 8"/>
              <p:cNvSpPr>
                <a:spLocks/>
              </p:cNvSpPr>
              <p:nvPr/>
            </p:nvSpPr>
            <p:spPr bwMode="auto">
              <a:xfrm>
                <a:off x="1208" y="3388"/>
                <a:ext cx="64" cy="88"/>
              </a:xfrm>
              <a:custGeom>
                <a:avLst/>
                <a:gdLst>
                  <a:gd name="T0" fmla="*/ 0 w 64"/>
                  <a:gd name="T1" fmla="*/ 88 h 88"/>
                  <a:gd name="T2" fmla="*/ 0 w 64"/>
                  <a:gd name="T3" fmla="*/ 28 h 88"/>
                  <a:gd name="T4" fmla="*/ 36 w 64"/>
                  <a:gd name="T5" fmla="*/ 0 h 88"/>
                  <a:gd name="T6" fmla="*/ 64 w 64"/>
                  <a:gd name="T7" fmla="*/ 32 h 88"/>
                  <a:gd name="T8" fmla="*/ 64 w 64"/>
                  <a:gd name="T9" fmla="*/ 88 h 88"/>
                  <a:gd name="T10" fmla="*/ 0 w 64"/>
                  <a:gd name="T11" fmla="*/ 88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88"/>
                  <a:gd name="T20" fmla="*/ 64 w 64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88">
                    <a:moveTo>
                      <a:pt x="0" y="88"/>
                    </a:moveTo>
                    <a:lnTo>
                      <a:pt x="0" y="28"/>
                    </a:lnTo>
                    <a:lnTo>
                      <a:pt x="36" y="0"/>
                    </a:lnTo>
                    <a:lnTo>
                      <a:pt x="64" y="32"/>
                    </a:lnTo>
                    <a:lnTo>
                      <a:pt x="64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1" name="Rectangle 9"/>
              <p:cNvSpPr>
                <a:spLocks noChangeArrowheads="1"/>
              </p:cNvSpPr>
              <p:nvPr/>
            </p:nvSpPr>
            <p:spPr bwMode="auto">
              <a:xfrm rot="5400000">
                <a:off x="1220" y="3446"/>
                <a:ext cx="44" cy="1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2" name="Rectangle 10"/>
              <p:cNvSpPr>
                <a:spLocks noChangeArrowheads="1"/>
              </p:cNvSpPr>
              <p:nvPr/>
            </p:nvSpPr>
            <p:spPr bwMode="auto">
              <a:xfrm rot="5400000">
                <a:off x="1312" y="3350"/>
                <a:ext cx="152" cy="1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" name="Rectangle 11"/>
              <p:cNvSpPr>
                <a:spLocks noChangeArrowheads="1"/>
              </p:cNvSpPr>
              <p:nvPr/>
            </p:nvSpPr>
            <p:spPr bwMode="auto">
              <a:xfrm rot="5400000">
                <a:off x="1422" y="3368"/>
                <a:ext cx="72" cy="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4" name="Line 12"/>
              <p:cNvSpPr>
                <a:spLocks noChangeShapeType="1"/>
              </p:cNvSpPr>
              <p:nvPr/>
            </p:nvSpPr>
            <p:spPr bwMode="auto">
              <a:xfrm>
                <a:off x="1300" y="3334"/>
                <a:ext cx="0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1074" y="3418"/>
                <a:ext cx="94" cy="294"/>
              </a:xfrm>
              <a:custGeom>
                <a:avLst/>
                <a:gdLst>
                  <a:gd name="T0" fmla="*/ 0 w 94"/>
                  <a:gd name="T1" fmla="*/ 0 h 310"/>
                  <a:gd name="T2" fmla="*/ 94 w 94"/>
                  <a:gd name="T3" fmla="*/ 84 h 310"/>
                  <a:gd name="T4" fmla="*/ 94 w 94"/>
                  <a:gd name="T5" fmla="*/ 310 h 310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310"/>
                  <a:gd name="T11" fmla="*/ 94 w 94"/>
                  <a:gd name="T12" fmla="*/ 310 h 3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310">
                    <a:moveTo>
                      <a:pt x="0" y="0"/>
                    </a:moveTo>
                    <a:lnTo>
                      <a:pt x="94" y="84"/>
                    </a:lnTo>
                    <a:lnTo>
                      <a:pt x="94" y="31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6" name="Rectangle 14"/>
              <p:cNvSpPr>
                <a:spLocks noChangeArrowheads="1"/>
              </p:cNvSpPr>
              <p:nvPr/>
            </p:nvSpPr>
            <p:spPr bwMode="auto">
              <a:xfrm rot="5400000">
                <a:off x="1191" y="3535"/>
                <a:ext cx="100" cy="6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7" name="Line 15"/>
              <p:cNvSpPr>
                <a:spLocks noChangeShapeType="1"/>
              </p:cNvSpPr>
              <p:nvPr/>
            </p:nvSpPr>
            <p:spPr bwMode="auto">
              <a:xfrm>
                <a:off x="1628" y="3588"/>
                <a:ext cx="0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8" name="Line 16"/>
              <p:cNvSpPr>
                <a:spLocks noChangeShapeType="1"/>
              </p:cNvSpPr>
              <p:nvPr/>
            </p:nvSpPr>
            <p:spPr bwMode="auto">
              <a:xfrm>
                <a:off x="2394" y="3588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9" name="Line 17"/>
              <p:cNvSpPr>
                <a:spLocks noChangeShapeType="1"/>
              </p:cNvSpPr>
              <p:nvPr/>
            </p:nvSpPr>
            <p:spPr bwMode="auto">
              <a:xfrm>
                <a:off x="2551" y="3588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0" name="Freeform 18"/>
              <p:cNvSpPr>
                <a:spLocks/>
              </p:cNvSpPr>
              <p:nvPr/>
            </p:nvSpPr>
            <p:spPr bwMode="auto">
              <a:xfrm>
                <a:off x="480" y="3116"/>
                <a:ext cx="516" cy="232"/>
              </a:xfrm>
              <a:custGeom>
                <a:avLst/>
                <a:gdLst>
                  <a:gd name="T0" fmla="*/ 516 w 516"/>
                  <a:gd name="T1" fmla="*/ 232 h 232"/>
                  <a:gd name="T2" fmla="*/ 240 w 516"/>
                  <a:gd name="T3" fmla="*/ 0 h 232"/>
                  <a:gd name="T4" fmla="*/ 0 w 516"/>
                  <a:gd name="T5" fmla="*/ 0 h 232"/>
                  <a:gd name="T6" fmla="*/ 0 60000 65536"/>
                  <a:gd name="T7" fmla="*/ 0 60000 65536"/>
                  <a:gd name="T8" fmla="*/ 0 60000 65536"/>
                  <a:gd name="T9" fmla="*/ 0 w 516"/>
                  <a:gd name="T10" fmla="*/ 0 h 232"/>
                  <a:gd name="T11" fmla="*/ 516 w 516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6" h="232">
                    <a:moveTo>
                      <a:pt x="516" y="232"/>
                    </a:moveTo>
                    <a:lnTo>
                      <a:pt x="24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1" name="Freeform 19"/>
              <p:cNvSpPr>
                <a:spLocks/>
              </p:cNvSpPr>
              <p:nvPr/>
            </p:nvSpPr>
            <p:spPr bwMode="auto">
              <a:xfrm>
                <a:off x="404" y="2834"/>
                <a:ext cx="235" cy="277"/>
              </a:xfrm>
              <a:custGeom>
                <a:avLst/>
                <a:gdLst>
                  <a:gd name="T0" fmla="*/ 236 w 236"/>
                  <a:gd name="T1" fmla="*/ 278 h 278"/>
                  <a:gd name="T2" fmla="*/ 180 w 236"/>
                  <a:gd name="T3" fmla="*/ 0 h 278"/>
                  <a:gd name="T4" fmla="*/ 0 w 236"/>
                  <a:gd name="T5" fmla="*/ 2 h 278"/>
                  <a:gd name="T6" fmla="*/ 0 60000 65536"/>
                  <a:gd name="T7" fmla="*/ 0 60000 65536"/>
                  <a:gd name="T8" fmla="*/ 0 60000 65536"/>
                  <a:gd name="T9" fmla="*/ 0 w 236"/>
                  <a:gd name="T10" fmla="*/ 0 h 278"/>
                  <a:gd name="T11" fmla="*/ 236 w 236"/>
                  <a:gd name="T12" fmla="*/ 278 h 2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" h="278">
                    <a:moveTo>
                      <a:pt x="236" y="278"/>
                    </a:moveTo>
                    <a:lnTo>
                      <a:pt x="180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>
                <a:off x="383" y="2716"/>
                <a:ext cx="200" cy="116"/>
              </a:xfrm>
              <a:custGeom>
                <a:avLst/>
                <a:gdLst>
                  <a:gd name="T0" fmla="*/ 200 w 200"/>
                  <a:gd name="T1" fmla="*/ 116 h 116"/>
                  <a:gd name="T2" fmla="*/ 142 w 200"/>
                  <a:gd name="T3" fmla="*/ 0 h 116"/>
                  <a:gd name="T4" fmla="*/ 0 w 200"/>
                  <a:gd name="T5" fmla="*/ 18 h 116"/>
                  <a:gd name="T6" fmla="*/ 0 60000 65536"/>
                  <a:gd name="T7" fmla="*/ 0 60000 65536"/>
                  <a:gd name="T8" fmla="*/ 0 60000 65536"/>
                  <a:gd name="T9" fmla="*/ 0 w 200"/>
                  <a:gd name="T10" fmla="*/ 0 h 116"/>
                  <a:gd name="T11" fmla="*/ 200 w 200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" h="116">
                    <a:moveTo>
                      <a:pt x="200" y="116"/>
                    </a:moveTo>
                    <a:lnTo>
                      <a:pt x="142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3" name="Rectangle 21"/>
              <p:cNvSpPr>
                <a:spLocks noChangeArrowheads="1"/>
              </p:cNvSpPr>
              <p:nvPr/>
            </p:nvSpPr>
            <p:spPr bwMode="auto">
              <a:xfrm>
                <a:off x="1123" y="3336"/>
                <a:ext cx="45" cy="1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4" name="Line 22"/>
              <p:cNvSpPr>
                <a:spLocks noChangeShapeType="1"/>
              </p:cNvSpPr>
              <p:nvPr/>
            </p:nvSpPr>
            <p:spPr bwMode="auto">
              <a:xfrm>
                <a:off x="1470" y="3334"/>
                <a:ext cx="0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2700338" y="2032000"/>
              <a:ext cx="2224087" cy="2514600"/>
            </a:xfrm>
            <a:custGeom>
              <a:avLst/>
              <a:gdLst/>
              <a:ahLst/>
              <a:cxnLst>
                <a:cxn ang="0">
                  <a:pos x="1401" y="1584"/>
                </a:cxn>
                <a:cxn ang="0">
                  <a:pos x="0" y="1584"/>
                </a:cxn>
                <a:cxn ang="0">
                  <a:pos x="0" y="0"/>
                </a:cxn>
                <a:cxn ang="0">
                  <a:pos x="240" y="0"/>
                </a:cxn>
              </a:cxnLst>
              <a:rect l="0" t="0" r="r" b="b"/>
              <a:pathLst>
                <a:path w="1401" h="1584">
                  <a:moveTo>
                    <a:pt x="1401" y="1584"/>
                  </a:moveTo>
                  <a:lnTo>
                    <a:pt x="0" y="1584"/>
                  </a:ln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2700338" y="2247900"/>
              <a:ext cx="38100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0"/>
                </a:cxn>
              </a:cxnLst>
              <a:rect l="0" t="0" r="r" b="b"/>
              <a:pathLst>
                <a:path w="240" h="1">
                  <a:moveTo>
                    <a:pt x="0" y="0"/>
                  </a:moveTo>
                  <a:lnTo>
                    <a:pt x="240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11" name="Picture 25" descr="blow-down-vesse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4013" y="1309688"/>
              <a:ext cx="1431925" cy="241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rc 26"/>
            <p:cNvSpPr>
              <a:spLocks/>
            </p:cNvSpPr>
            <p:nvPr/>
          </p:nvSpPr>
          <p:spPr bwMode="auto">
            <a:xfrm rot="5400000">
              <a:off x="8836819" y="4868069"/>
              <a:ext cx="104775" cy="103187"/>
            </a:xfrm>
            <a:custGeom>
              <a:avLst/>
              <a:gdLst>
                <a:gd name="T0" fmla="*/ 0 w 21600"/>
                <a:gd name="T1" fmla="*/ 0 h 21600"/>
                <a:gd name="T2" fmla="*/ 104775 w 21600"/>
                <a:gd name="T3" fmla="*/ 103187 h 21600"/>
                <a:gd name="T4" fmla="*/ 0 w 21600"/>
                <a:gd name="T5" fmla="*/ 10318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/>
            </a:ln>
          </p:spPr>
          <p:txBody>
            <a:bodyPr wrap="none" lIns="0" tIns="43200" rIns="86400" bIns="43200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" name="Arc 27"/>
            <p:cNvSpPr>
              <a:spLocks/>
            </p:cNvSpPr>
            <p:nvPr/>
          </p:nvSpPr>
          <p:spPr bwMode="auto">
            <a:xfrm rot="10800000">
              <a:off x="8736013" y="4867275"/>
              <a:ext cx="100012" cy="107950"/>
            </a:xfrm>
            <a:custGeom>
              <a:avLst/>
              <a:gdLst>
                <a:gd name="T0" fmla="*/ 0 w 21600"/>
                <a:gd name="T1" fmla="*/ 0 h 21600"/>
                <a:gd name="T2" fmla="*/ 100012 w 21600"/>
                <a:gd name="T3" fmla="*/ 107950 h 21600"/>
                <a:gd name="T4" fmla="*/ 0 w 21600"/>
                <a:gd name="T5" fmla="*/ 1079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/>
            </a:ln>
          </p:spPr>
          <p:txBody>
            <a:bodyPr wrap="none" lIns="0" tIns="43200" rIns="86400" bIns="43200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4" name="Arc 28"/>
            <p:cNvSpPr>
              <a:spLocks/>
            </p:cNvSpPr>
            <p:nvPr/>
          </p:nvSpPr>
          <p:spPr bwMode="auto">
            <a:xfrm rot="5400000">
              <a:off x="9040812" y="4868863"/>
              <a:ext cx="104775" cy="101600"/>
            </a:xfrm>
            <a:custGeom>
              <a:avLst/>
              <a:gdLst>
                <a:gd name="T0" fmla="*/ 0 w 21600"/>
                <a:gd name="T1" fmla="*/ 0 h 21600"/>
                <a:gd name="T2" fmla="*/ 104775 w 21600"/>
                <a:gd name="T3" fmla="*/ 101600 h 21600"/>
                <a:gd name="T4" fmla="*/ 0 w 21600"/>
                <a:gd name="T5" fmla="*/ 10160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/>
            </a:ln>
          </p:spPr>
          <p:txBody>
            <a:bodyPr wrap="none" lIns="0" tIns="43200" rIns="86400" bIns="43200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5" name="Arc 29"/>
            <p:cNvSpPr>
              <a:spLocks/>
            </p:cNvSpPr>
            <p:nvPr/>
          </p:nvSpPr>
          <p:spPr bwMode="auto">
            <a:xfrm rot="10800000">
              <a:off x="8940800" y="4867275"/>
              <a:ext cx="98425" cy="107950"/>
            </a:xfrm>
            <a:custGeom>
              <a:avLst/>
              <a:gdLst>
                <a:gd name="T0" fmla="*/ 0 w 21600"/>
                <a:gd name="T1" fmla="*/ 0 h 21600"/>
                <a:gd name="T2" fmla="*/ 98425 w 21600"/>
                <a:gd name="T3" fmla="*/ 107950 h 21600"/>
                <a:gd name="T4" fmla="*/ 0 w 21600"/>
                <a:gd name="T5" fmla="*/ 1079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/>
            </a:ln>
          </p:spPr>
          <p:txBody>
            <a:bodyPr wrap="none" lIns="0" tIns="43200" rIns="86400" bIns="43200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6" name="Arc 30"/>
            <p:cNvSpPr>
              <a:spLocks/>
            </p:cNvSpPr>
            <p:nvPr/>
          </p:nvSpPr>
          <p:spPr bwMode="auto">
            <a:xfrm rot="5400000">
              <a:off x="8632825" y="4868863"/>
              <a:ext cx="104775" cy="101600"/>
            </a:xfrm>
            <a:custGeom>
              <a:avLst/>
              <a:gdLst>
                <a:gd name="T0" fmla="*/ 0 w 21600"/>
                <a:gd name="T1" fmla="*/ 0 h 21600"/>
                <a:gd name="T2" fmla="*/ 104775 w 21600"/>
                <a:gd name="T3" fmla="*/ 101600 h 21600"/>
                <a:gd name="T4" fmla="*/ 0 w 21600"/>
                <a:gd name="T5" fmla="*/ 10160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/>
            </a:ln>
          </p:spPr>
          <p:txBody>
            <a:bodyPr wrap="none" lIns="0" tIns="43200" rIns="86400" bIns="43200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" name="Arc 31"/>
            <p:cNvSpPr>
              <a:spLocks/>
            </p:cNvSpPr>
            <p:nvPr/>
          </p:nvSpPr>
          <p:spPr bwMode="auto">
            <a:xfrm rot="10800000">
              <a:off x="8532813" y="4867275"/>
              <a:ext cx="100012" cy="107950"/>
            </a:xfrm>
            <a:custGeom>
              <a:avLst/>
              <a:gdLst>
                <a:gd name="T0" fmla="*/ 0 w 21600"/>
                <a:gd name="T1" fmla="*/ 0 h 21600"/>
                <a:gd name="T2" fmla="*/ 100012 w 21600"/>
                <a:gd name="T3" fmla="*/ 107950 h 21600"/>
                <a:gd name="T4" fmla="*/ 0 w 21600"/>
                <a:gd name="T5" fmla="*/ 1079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/>
            </a:ln>
          </p:spPr>
          <p:txBody>
            <a:bodyPr wrap="none" lIns="0" tIns="43200" rIns="86400" bIns="43200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" name="Arc 32"/>
            <p:cNvSpPr>
              <a:spLocks/>
            </p:cNvSpPr>
            <p:nvPr/>
          </p:nvSpPr>
          <p:spPr bwMode="auto">
            <a:xfrm rot="5400000">
              <a:off x="99219" y="4871244"/>
              <a:ext cx="106362" cy="101600"/>
            </a:xfrm>
            <a:custGeom>
              <a:avLst/>
              <a:gdLst>
                <a:gd name="T0" fmla="*/ 0 w 21600"/>
                <a:gd name="T1" fmla="*/ 0 h 21600"/>
                <a:gd name="T2" fmla="*/ 106362 w 21600"/>
                <a:gd name="T3" fmla="*/ 101600 h 21600"/>
                <a:gd name="T4" fmla="*/ 0 w 21600"/>
                <a:gd name="T5" fmla="*/ 10160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/>
            </a:ln>
          </p:spPr>
          <p:txBody>
            <a:bodyPr wrap="none" lIns="0" tIns="43200" rIns="86400" bIns="43200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9" name="Arc 33"/>
            <p:cNvSpPr>
              <a:spLocks/>
            </p:cNvSpPr>
            <p:nvPr/>
          </p:nvSpPr>
          <p:spPr bwMode="auto">
            <a:xfrm rot="10800000">
              <a:off x="0" y="4868863"/>
              <a:ext cx="100013" cy="107950"/>
            </a:xfrm>
            <a:custGeom>
              <a:avLst/>
              <a:gdLst>
                <a:gd name="T0" fmla="*/ 0 w 21600"/>
                <a:gd name="T1" fmla="*/ 0 h 21600"/>
                <a:gd name="T2" fmla="*/ 100013 w 21600"/>
                <a:gd name="T3" fmla="*/ 107950 h 21600"/>
                <a:gd name="T4" fmla="*/ 0 w 21600"/>
                <a:gd name="T5" fmla="*/ 1079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/>
            </a:ln>
          </p:spPr>
          <p:txBody>
            <a:bodyPr wrap="none" lIns="0" tIns="43200" rIns="86400" bIns="43200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" name="Arc 34"/>
            <p:cNvSpPr>
              <a:spLocks/>
            </p:cNvSpPr>
            <p:nvPr/>
          </p:nvSpPr>
          <p:spPr bwMode="auto">
            <a:xfrm rot="5400000">
              <a:off x="304007" y="4871244"/>
              <a:ext cx="106362" cy="101600"/>
            </a:xfrm>
            <a:custGeom>
              <a:avLst/>
              <a:gdLst>
                <a:gd name="T0" fmla="*/ 0 w 21600"/>
                <a:gd name="T1" fmla="*/ 0 h 21600"/>
                <a:gd name="T2" fmla="*/ 106362 w 21600"/>
                <a:gd name="T3" fmla="*/ 101600 h 21600"/>
                <a:gd name="T4" fmla="*/ 0 w 21600"/>
                <a:gd name="T5" fmla="*/ 10160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/>
            </a:ln>
          </p:spPr>
          <p:txBody>
            <a:bodyPr wrap="none" lIns="0" tIns="43200" rIns="86400" bIns="43200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" name="Arc 35"/>
            <p:cNvSpPr>
              <a:spLocks/>
            </p:cNvSpPr>
            <p:nvPr/>
          </p:nvSpPr>
          <p:spPr bwMode="auto">
            <a:xfrm rot="10800000">
              <a:off x="203200" y="4868863"/>
              <a:ext cx="100013" cy="107950"/>
            </a:xfrm>
            <a:custGeom>
              <a:avLst/>
              <a:gdLst>
                <a:gd name="T0" fmla="*/ 0 w 21600"/>
                <a:gd name="T1" fmla="*/ 0 h 21600"/>
                <a:gd name="T2" fmla="*/ 100013 w 21600"/>
                <a:gd name="T3" fmla="*/ 107950 h 21600"/>
                <a:gd name="T4" fmla="*/ 0 w 21600"/>
                <a:gd name="T5" fmla="*/ 1079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/>
            </a:ln>
          </p:spPr>
          <p:txBody>
            <a:bodyPr wrap="none" lIns="0" tIns="43200" rIns="86400" bIns="43200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2" name="Group 36"/>
            <p:cNvGrpSpPr>
              <a:grpSpLocks/>
            </p:cNvGrpSpPr>
            <p:nvPr/>
          </p:nvGrpSpPr>
          <p:grpSpPr bwMode="auto">
            <a:xfrm>
              <a:off x="5600700" y="4038600"/>
              <a:ext cx="3101975" cy="2009775"/>
              <a:chOff x="3528" y="2544"/>
              <a:chExt cx="1954" cy="1266"/>
            </a:xfrm>
          </p:grpSpPr>
          <p:sp>
            <p:nvSpPr>
              <p:cNvPr id="86" name="Line 37"/>
              <p:cNvSpPr>
                <a:spLocks noChangeShapeType="1"/>
              </p:cNvSpPr>
              <p:nvPr/>
            </p:nvSpPr>
            <p:spPr bwMode="auto">
              <a:xfrm flipH="1">
                <a:off x="3528" y="3492"/>
                <a:ext cx="1314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 flipH="1">
                <a:off x="3581" y="2544"/>
                <a:ext cx="1901" cy="1264"/>
              </a:xfrm>
              <a:custGeom>
                <a:avLst/>
                <a:gdLst>
                  <a:gd name="T0" fmla="*/ 0 w 2352"/>
                  <a:gd name="T1" fmla="*/ 0 h 1176"/>
                  <a:gd name="T2" fmla="*/ 48 w 2352"/>
                  <a:gd name="T3" fmla="*/ 232 h 1176"/>
                  <a:gd name="T4" fmla="*/ 128 w 2352"/>
                  <a:gd name="T5" fmla="*/ 472 h 1176"/>
                  <a:gd name="T6" fmla="*/ 184 w 2352"/>
                  <a:gd name="T7" fmla="*/ 600 h 1176"/>
                  <a:gd name="T8" fmla="*/ 288 w 2352"/>
                  <a:gd name="T9" fmla="*/ 736 h 1176"/>
                  <a:gd name="T10" fmla="*/ 392 w 2352"/>
                  <a:gd name="T11" fmla="*/ 832 h 1176"/>
                  <a:gd name="T12" fmla="*/ 520 w 2352"/>
                  <a:gd name="T13" fmla="*/ 912 h 1176"/>
                  <a:gd name="T14" fmla="*/ 776 w 2352"/>
                  <a:gd name="T15" fmla="*/ 1008 h 1176"/>
                  <a:gd name="T16" fmla="*/ 1056 w 2352"/>
                  <a:gd name="T17" fmla="*/ 1088 h 1176"/>
                  <a:gd name="T18" fmla="*/ 1256 w 2352"/>
                  <a:gd name="T19" fmla="*/ 1128 h 1176"/>
                  <a:gd name="T20" fmla="*/ 1464 w 2352"/>
                  <a:gd name="T21" fmla="*/ 1152 h 1176"/>
                  <a:gd name="T22" fmla="*/ 1664 w 2352"/>
                  <a:gd name="T23" fmla="*/ 1176 h 1176"/>
                  <a:gd name="T24" fmla="*/ 2352 w 2352"/>
                  <a:gd name="T25" fmla="*/ 1176 h 11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52"/>
                  <a:gd name="T40" fmla="*/ 0 h 1176"/>
                  <a:gd name="T41" fmla="*/ 2352 w 2352"/>
                  <a:gd name="T42" fmla="*/ 1176 h 11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52" h="1176">
                    <a:moveTo>
                      <a:pt x="0" y="0"/>
                    </a:moveTo>
                    <a:lnTo>
                      <a:pt x="48" y="232"/>
                    </a:lnTo>
                    <a:lnTo>
                      <a:pt x="128" y="472"/>
                    </a:lnTo>
                    <a:lnTo>
                      <a:pt x="184" y="600"/>
                    </a:lnTo>
                    <a:lnTo>
                      <a:pt x="288" y="736"/>
                    </a:lnTo>
                    <a:lnTo>
                      <a:pt x="392" y="832"/>
                    </a:lnTo>
                    <a:lnTo>
                      <a:pt x="520" y="912"/>
                    </a:lnTo>
                    <a:lnTo>
                      <a:pt x="776" y="1008"/>
                    </a:lnTo>
                    <a:lnTo>
                      <a:pt x="1056" y="1088"/>
                    </a:lnTo>
                    <a:lnTo>
                      <a:pt x="1256" y="1128"/>
                    </a:lnTo>
                    <a:lnTo>
                      <a:pt x="1464" y="1152"/>
                    </a:lnTo>
                    <a:lnTo>
                      <a:pt x="1664" y="1176"/>
                    </a:lnTo>
                    <a:lnTo>
                      <a:pt x="2352" y="117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 flipH="1">
                <a:off x="4878" y="3240"/>
                <a:ext cx="426" cy="69"/>
              </a:xfrm>
              <a:custGeom>
                <a:avLst/>
                <a:gdLst>
                  <a:gd name="T0" fmla="*/ 0 w 528"/>
                  <a:gd name="T1" fmla="*/ 0 h 64"/>
                  <a:gd name="T2" fmla="*/ 528 w 528"/>
                  <a:gd name="T3" fmla="*/ 0 h 64"/>
                  <a:gd name="T4" fmla="*/ 528 w 528"/>
                  <a:gd name="T5" fmla="*/ 64 h 64"/>
                  <a:gd name="T6" fmla="*/ 52 w 528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64"/>
                  <a:gd name="T14" fmla="*/ 528 w 52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64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4"/>
                    </a:lnTo>
                    <a:lnTo>
                      <a:pt x="52" y="64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" name="Freeform 40"/>
              <p:cNvSpPr>
                <a:spLocks/>
              </p:cNvSpPr>
              <p:nvPr/>
            </p:nvSpPr>
            <p:spPr bwMode="auto">
              <a:xfrm flipH="1">
                <a:off x="4842" y="3311"/>
                <a:ext cx="76" cy="316"/>
              </a:xfrm>
              <a:custGeom>
                <a:avLst/>
                <a:gdLst>
                  <a:gd name="T0" fmla="*/ 0 w 94"/>
                  <a:gd name="T1" fmla="*/ 0 h 310"/>
                  <a:gd name="T2" fmla="*/ 94 w 94"/>
                  <a:gd name="T3" fmla="*/ 84 h 310"/>
                  <a:gd name="T4" fmla="*/ 94 w 94"/>
                  <a:gd name="T5" fmla="*/ 310 h 310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310"/>
                  <a:gd name="T11" fmla="*/ 94 w 94"/>
                  <a:gd name="T12" fmla="*/ 310 h 3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310">
                    <a:moveTo>
                      <a:pt x="0" y="0"/>
                    </a:moveTo>
                    <a:lnTo>
                      <a:pt x="94" y="84"/>
                    </a:lnTo>
                    <a:lnTo>
                      <a:pt x="94" y="31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" name="Line 41"/>
              <p:cNvSpPr>
                <a:spLocks noChangeShapeType="1"/>
              </p:cNvSpPr>
              <p:nvPr/>
            </p:nvSpPr>
            <p:spPr bwMode="auto">
              <a:xfrm flipH="1">
                <a:off x="3851" y="3494"/>
                <a:ext cx="0" cy="3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" name="Line 42"/>
              <p:cNvSpPr>
                <a:spLocks noChangeShapeType="1"/>
              </p:cNvSpPr>
              <p:nvPr/>
            </p:nvSpPr>
            <p:spPr bwMode="auto">
              <a:xfrm flipH="1">
                <a:off x="3724" y="3494"/>
                <a:ext cx="0" cy="3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 flipH="1">
                <a:off x="4981" y="2987"/>
                <a:ext cx="417" cy="249"/>
              </a:xfrm>
              <a:custGeom>
                <a:avLst/>
                <a:gdLst>
                  <a:gd name="T0" fmla="*/ 516 w 516"/>
                  <a:gd name="T1" fmla="*/ 232 h 232"/>
                  <a:gd name="T2" fmla="*/ 240 w 516"/>
                  <a:gd name="T3" fmla="*/ 0 h 232"/>
                  <a:gd name="T4" fmla="*/ 0 w 516"/>
                  <a:gd name="T5" fmla="*/ 0 h 232"/>
                  <a:gd name="T6" fmla="*/ 0 60000 65536"/>
                  <a:gd name="T7" fmla="*/ 0 60000 65536"/>
                  <a:gd name="T8" fmla="*/ 0 60000 65536"/>
                  <a:gd name="T9" fmla="*/ 0 w 516"/>
                  <a:gd name="T10" fmla="*/ 0 h 232"/>
                  <a:gd name="T11" fmla="*/ 516 w 516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6" h="232">
                    <a:moveTo>
                      <a:pt x="516" y="232"/>
                    </a:moveTo>
                    <a:lnTo>
                      <a:pt x="24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" name="Freeform 44"/>
              <p:cNvSpPr>
                <a:spLocks/>
              </p:cNvSpPr>
              <p:nvPr/>
            </p:nvSpPr>
            <p:spPr bwMode="auto">
              <a:xfrm flipH="1">
                <a:off x="5269" y="2684"/>
                <a:ext cx="190" cy="298"/>
              </a:xfrm>
              <a:custGeom>
                <a:avLst/>
                <a:gdLst>
                  <a:gd name="T0" fmla="*/ 236 w 236"/>
                  <a:gd name="T1" fmla="*/ 278 h 278"/>
                  <a:gd name="T2" fmla="*/ 180 w 236"/>
                  <a:gd name="T3" fmla="*/ 0 h 278"/>
                  <a:gd name="T4" fmla="*/ 0 w 236"/>
                  <a:gd name="T5" fmla="*/ 2 h 278"/>
                  <a:gd name="T6" fmla="*/ 0 60000 65536"/>
                  <a:gd name="T7" fmla="*/ 0 60000 65536"/>
                  <a:gd name="T8" fmla="*/ 0 60000 65536"/>
                  <a:gd name="T9" fmla="*/ 0 w 236"/>
                  <a:gd name="T10" fmla="*/ 0 h 278"/>
                  <a:gd name="T11" fmla="*/ 236 w 236"/>
                  <a:gd name="T12" fmla="*/ 278 h 2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" h="278">
                    <a:moveTo>
                      <a:pt x="236" y="278"/>
                    </a:moveTo>
                    <a:lnTo>
                      <a:pt x="180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4" name="Freeform 45"/>
              <p:cNvSpPr>
                <a:spLocks/>
              </p:cNvSpPr>
              <p:nvPr/>
            </p:nvSpPr>
            <p:spPr bwMode="auto">
              <a:xfrm flipH="1">
                <a:off x="5314" y="2557"/>
                <a:ext cx="162" cy="125"/>
              </a:xfrm>
              <a:custGeom>
                <a:avLst/>
                <a:gdLst>
                  <a:gd name="T0" fmla="*/ 200 w 200"/>
                  <a:gd name="T1" fmla="*/ 116 h 116"/>
                  <a:gd name="T2" fmla="*/ 142 w 200"/>
                  <a:gd name="T3" fmla="*/ 0 h 116"/>
                  <a:gd name="T4" fmla="*/ 0 w 200"/>
                  <a:gd name="T5" fmla="*/ 18 h 116"/>
                  <a:gd name="T6" fmla="*/ 0 60000 65536"/>
                  <a:gd name="T7" fmla="*/ 0 60000 65536"/>
                  <a:gd name="T8" fmla="*/ 0 60000 65536"/>
                  <a:gd name="T9" fmla="*/ 0 w 200"/>
                  <a:gd name="T10" fmla="*/ 0 h 116"/>
                  <a:gd name="T11" fmla="*/ 200 w 200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" h="116">
                    <a:moveTo>
                      <a:pt x="200" y="116"/>
                    </a:moveTo>
                    <a:lnTo>
                      <a:pt x="142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5" name="Rectangle 46"/>
              <p:cNvSpPr>
                <a:spLocks noChangeArrowheads="1"/>
              </p:cNvSpPr>
              <p:nvPr/>
            </p:nvSpPr>
            <p:spPr bwMode="auto">
              <a:xfrm flipH="1">
                <a:off x="4842" y="3223"/>
                <a:ext cx="36" cy="1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3276600" y="5540375"/>
              <a:ext cx="241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3200400" y="6045200"/>
              <a:ext cx="2474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>
              <a:off x="3030538" y="3230563"/>
              <a:ext cx="1143000" cy="407987"/>
              <a:chOff x="2104" y="2243"/>
              <a:chExt cx="720" cy="257"/>
            </a:xfrm>
          </p:grpSpPr>
          <p:sp>
            <p:nvSpPr>
              <p:cNvPr id="84" name="Rectangle 50"/>
              <p:cNvSpPr>
                <a:spLocks noChangeArrowheads="1"/>
              </p:cNvSpPr>
              <p:nvPr/>
            </p:nvSpPr>
            <p:spPr bwMode="auto">
              <a:xfrm>
                <a:off x="2104" y="2244"/>
                <a:ext cx="720" cy="2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pic>
            <p:nvPicPr>
              <p:cNvPr id="85" name="Picture 51" descr="silencer_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3710"/>
              <a:stretch>
                <a:fillRect/>
              </a:stretch>
            </p:blipFill>
            <p:spPr bwMode="auto">
              <a:xfrm rot="5400000">
                <a:off x="2399" y="2130"/>
                <a:ext cx="130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Freeform 52"/>
            <p:cNvSpPr>
              <a:spLocks/>
            </p:cNvSpPr>
            <p:nvPr/>
          </p:nvSpPr>
          <p:spPr bwMode="auto">
            <a:xfrm rot="16200000">
              <a:off x="3366294" y="3555206"/>
              <a:ext cx="38100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0"/>
                </a:cxn>
              </a:cxnLst>
              <a:rect l="0" t="0" r="r" b="b"/>
              <a:pathLst>
                <a:path w="240" h="1">
                  <a:moveTo>
                    <a:pt x="0" y="0"/>
                  </a:moveTo>
                  <a:lnTo>
                    <a:pt x="240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7" name="Freeform 53"/>
            <p:cNvSpPr>
              <a:spLocks/>
            </p:cNvSpPr>
            <p:nvPr/>
          </p:nvSpPr>
          <p:spPr bwMode="auto">
            <a:xfrm>
              <a:off x="4051300" y="3222625"/>
              <a:ext cx="1001713" cy="854075"/>
            </a:xfrm>
            <a:custGeom>
              <a:avLst/>
              <a:gdLst/>
              <a:ahLst/>
              <a:cxnLst>
                <a:cxn ang="0">
                  <a:pos x="448" y="838"/>
                </a:cxn>
                <a:cxn ang="0">
                  <a:pos x="448" y="365"/>
                </a:cxn>
                <a:cxn ang="0">
                  <a:pos x="2" y="366"/>
                </a:cxn>
                <a:cxn ang="0">
                  <a:pos x="0" y="0"/>
                </a:cxn>
              </a:cxnLst>
              <a:rect l="0" t="0" r="r" b="b"/>
              <a:pathLst>
                <a:path w="448" h="838">
                  <a:moveTo>
                    <a:pt x="448" y="838"/>
                  </a:moveTo>
                  <a:lnTo>
                    <a:pt x="448" y="365"/>
                  </a:lnTo>
                  <a:lnTo>
                    <a:pt x="2" y="36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28" name="Picture 54" descr="watertan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37063" y="4060825"/>
              <a:ext cx="1179512" cy="67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5" descr="ra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13150" y="4618038"/>
              <a:ext cx="203835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6" descr="pu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02050" y="4254500"/>
              <a:ext cx="3937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 57"/>
            <p:cNvGrpSpPr>
              <a:grpSpLocks/>
            </p:cNvGrpSpPr>
            <p:nvPr/>
          </p:nvGrpSpPr>
          <p:grpSpPr bwMode="auto">
            <a:xfrm>
              <a:off x="3556000" y="822325"/>
              <a:ext cx="114300" cy="566738"/>
              <a:chOff x="2515" y="635"/>
              <a:chExt cx="72" cy="240"/>
            </a:xfrm>
          </p:grpSpPr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 rot="16200000">
                <a:off x="2396" y="754"/>
                <a:ext cx="24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240" h="1">
                    <a:moveTo>
                      <a:pt x="0" y="0"/>
                    </a:moveTo>
                    <a:lnTo>
                      <a:pt x="240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rgbClr val="DDDDDD">
                    <a:alpha val="50000"/>
                  </a:srgbClr>
                </a:outerShdw>
              </a:effectLst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 rot="16200000">
                <a:off x="2467" y="754"/>
                <a:ext cx="24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240" h="1">
                    <a:moveTo>
                      <a:pt x="0" y="0"/>
                    </a:moveTo>
                    <a:lnTo>
                      <a:pt x="240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rgbClr val="DDDDDD">
                    <a:alpha val="50000"/>
                  </a:srgbClr>
                </a:outerShdw>
              </a:effectLst>
            </p:spPr>
            <p:txBody>
              <a:bodyPr lIns="87086" tIns="44256" rIns="432000" bIns="44256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32" name="Freeform 60"/>
            <p:cNvSpPr>
              <a:spLocks/>
            </p:cNvSpPr>
            <p:nvPr/>
          </p:nvSpPr>
          <p:spPr bwMode="auto">
            <a:xfrm rot="16200000">
              <a:off x="3479007" y="3555206"/>
              <a:ext cx="38100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0"/>
                </a:cxn>
              </a:cxnLst>
              <a:rect l="0" t="0" r="r" b="b"/>
              <a:pathLst>
                <a:path w="240" h="1">
                  <a:moveTo>
                    <a:pt x="0" y="0"/>
                  </a:moveTo>
                  <a:lnTo>
                    <a:pt x="240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33" name="Picture 61" descr="seperator_0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27763" y="4221163"/>
              <a:ext cx="592137" cy="53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2711892" y="3503613"/>
              <a:ext cx="715962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defTabSz="871538" eaLnBrk="0" hangingPunct="0"/>
              <a:r>
                <a:rPr lang="en-US" sz="1000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Scrubber</a:t>
              </a:r>
            </a:p>
          </p:txBody>
        </p:sp>
        <p:sp>
          <p:nvSpPr>
            <p:cNvPr id="35" name="Freeform 63"/>
            <p:cNvSpPr>
              <a:spLocks/>
            </p:cNvSpPr>
            <p:nvPr/>
          </p:nvSpPr>
          <p:spPr bwMode="auto">
            <a:xfrm>
              <a:off x="1409700" y="3392488"/>
              <a:ext cx="1588" cy="285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0" y="180"/>
                  </a:lnTo>
                </a:path>
              </a:pathLst>
            </a:custGeom>
            <a:noFill/>
            <a:ln w="12700" cap="flat" cmpd="sng">
              <a:solidFill>
                <a:srgbClr val="99CC00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6" name="Oval 64"/>
            <p:cNvSpPr>
              <a:spLocks noChangeArrowheads="1"/>
            </p:cNvSpPr>
            <p:nvPr/>
          </p:nvSpPr>
          <p:spPr bwMode="auto">
            <a:xfrm>
              <a:off x="2325688" y="2570163"/>
              <a:ext cx="174625" cy="174625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71538" eaLnBrk="0" hangingPunct="0"/>
              <a:r>
                <a:rPr lang="fi-FI" sz="800" b="1">
                  <a:solidFill>
                    <a:srgbClr val="FFFFFF"/>
                  </a:solidFill>
                </a:rPr>
                <a:t>pH</a:t>
              </a:r>
              <a:endParaRPr lang="en-GB" sz="800" b="1">
                <a:solidFill>
                  <a:srgbClr val="FFFFFF"/>
                </a:solidFill>
              </a:endParaRPr>
            </a:p>
          </p:txBody>
        </p:sp>
        <p:sp>
          <p:nvSpPr>
            <p:cNvPr id="37" name="Oval 65"/>
            <p:cNvSpPr>
              <a:spLocks noChangeArrowheads="1"/>
            </p:cNvSpPr>
            <p:nvPr/>
          </p:nvSpPr>
          <p:spPr bwMode="auto">
            <a:xfrm>
              <a:off x="1331913" y="3357563"/>
              <a:ext cx="174625" cy="174625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71538" eaLnBrk="0" hangingPunct="0"/>
              <a:r>
                <a:rPr lang="fi-FI" sz="800" b="1">
                  <a:solidFill>
                    <a:srgbClr val="FFFFFF"/>
                  </a:solidFill>
                </a:rPr>
                <a:t>pH</a:t>
              </a:r>
              <a:endParaRPr lang="en-GB" sz="800" b="1">
                <a:solidFill>
                  <a:srgbClr val="FFFFFF"/>
                </a:solidFill>
              </a:endParaRPr>
            </a:p>
          </p:txBody>
        </p:sp>
        <p:sp>
          <p:nvSpPr>
            <p:cNvPr id="38" name="Freeform 66"/>
            <p:cNvSpPr>
              <a:spLocks/>
            </p:cNvSpPr>
            <p:nvPr/>
          </p:nvSpPr>
          <p:spPr bwMode="auto">
            <a:xfrm>
              <a:off x="1812925" y="3992563"/>
              <a:ext cx="2471738" cy="404812"/>
            </a:xfrm>
            <a:custGeom>
              <a:avLst/>
              <a:gdLst/>
              <a:ahLst/>
              <a:cxnLst>
                <a:cxn ang="0">
                  <a:pos x="1557" y="255"/>
                </a:cxn>
                <a:cxn ang="0">
                  <a:pos x="1557" y="0"/>
                </a:cxn>
                <a:cxn ang="0">
                  <a:pos x="0" y="0"/>
                </a:cxn>
              </a:cxnLst>
              <a:rect l="0" t="0" r="r" b="b"/>
              <a:pathLst>
                <a:path w="1557" h="255">
                  <a:moveTo>
                    <a:pt x="1557" y="255"/>
                  </a:moveTo>
                  <a:lnTo>
                    <a:pt x="1557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99CC00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39" name="Picture 67" descr="valve-3-way_0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25913" y="4370388"/>
              <a:ext cx="3492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68"/>
            <p:cNvSpPr txBox="1">
              <a:spLocks noChangeArrowheads="1"/>
            </p:cNvSpPr>
            <p:nvPr/>
          </p:nvSpPr>
          <p:spPr bwMode="auto">
            <a:xfrm>
              <a:off x="827088" y="3095503"/>
              <a:ext cx="1423987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defTabSz="871538" eaLnBrk="0" hangingPunct="0"/>
              <a:r>
                <a:rPr lang="en-US" sz="1000" b="1" i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NaOH</a:t>
              </a:r>
              <a:r>
                <a:rPr lang="en-US" sz="1000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i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Dosiereinheit</a:t>
              </a:r>
              <a:endParaRPr lang="en-US" sz="1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69"/>
            <p:cNvSpPr txBox="1">
              <a:spLocks noChangeArrowheads="1"/>
            </p:cNvSpPr>
            <p:nvPr/>
          </p:nvSpPr>
          <p:spPr bwMode="auto">
            <a:xfrm>
              <a:off x="5292725" y="3266709"/>
              <a:ext cx="1020763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defTabSz="871538" eaLnBrk="0" hangingPunct="0"/>
              <a:r>
                <a:rPr lang="en-US" sz="1000" b="1" i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Frischwasser</a:t>
              </a:r>
              <a:endParaRPr lang="en-US" sz="1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70"/>
            <p:cNvSpPr txBox="1">
              <a:spLocks noChangeArrowheads="1"/>
            </p:cNvSpPr>
            <p:nvPr/>
          </p:nvSpPr>
          <p:spPr bwMode="auto">
            <a:xfrm>
              <a:off x="5846494" y="3648075"/>
              <a:ext cx="1906587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defTabSz="871538" eaLnBrk="0" hangingPunct="0"/>
              <a:r>
                <a:rPr lang="en-US" sz="1000" b="1" i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Waschwasserbehandlung</a:t>
              </a:r>
              <a:endParaRPr lang="en-US" sz="1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71"/>
            <p:cNvSpPr txBox="1">
              <a:spLocks noChangeArrowheads="1"/>
            </p:cNvSpPr>
            <p:nvPr/>
          </p:nvSpPr>
          <p:spPr bwMode="auto">
            <a:xfrm>
              <a:off x="2920865" y="4283564"/>
              <a:ext cx="677864" cy="13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/>
            <a:lstStyle/>
            <a:p>
              <a:pPr defTabSz="871538" eaLnBrk="0" hangingPunct="0"/>
              <a:r>
                <a:rPr lang="en-US" sz="900" b="1" i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Kühler</a:t>
              </a:r>
              <a:endParaRPr lang="en-US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72"/>
            <p:cNvSpPr txBox="1">
              <a:spLocks noChangeArrowheads="1"/>
            </p:cNvSpPr>
            <p:nvPr/>
          </p:nvSpPr>
          <p:spPr bwMode="auto">
            <a:xfrm>
              <a:off x="2727335" y="885215"/>
              <a:ext cx="71596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r" defTabSz="871538" eaLnBrk="0" hangingPunct="0"/>
              <a:r>
                <a:rPr lang="en-US" sz="1000" b="1" i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Abgas</a:t>
              </a:r>
              <a:endParaRPr lang="en-US" sz="1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73"/>
            <p:cNvSpPr>
              <a:spLocks/>
            </p:cNvSpPr>
            <p:nvPr/>
          </p:nvSpPr>
          <p:spPr bwMode="auto">
            <a:xfrm rot="5400000">
              <a:off x="5329238" y="2855913"/>
              <a:ext cx="484187" cy="4211637"/>
            </a:xfrm>
            <a:custGeom>
              <a:avLst/>
              <a:gdLst/>
              <a:ahLst/>
              <a:cxnLst>
                <a:cxn ang="0">
                  <a:pos x="0" y="308"/>
                </a:cxn>
                <a:cxn ang="0">
                  <a:pos x="1096" y="308"/>
                </a:cxn>
                <a:cxn ang="0">
                  <a:pos x="1096" y="0"/>
                </a:cxn>
              </a:cxnLst>
              <a:rect l="0" t="0" r="r" b="b"/>
              <a:pathLst>
                <a:path w="1096" h="308">
                  <a:moveTo>
                    <a:pt x="0" y="308"/>
                  </a:moveTo>
                  <a:lnTo>
                    <a:pt x="1096" y="308"/>
                  </a:lnTo>
                  <a:lnTo>
                    <a:pt x="1096" y="0"/>
                  </a:lnTo>
                </a:path>
              </a:pathLst>
            </a:custGeom>
            <a:noFill/>
            <a:ln w="28575" cap="flat" cmpd="sng">
              <a:solidFill>
                <a:srgbClr val="006699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6" name="Freeform 74"/>
            <p:cNvSpPr>
              <a:spLocks/>
            </p:cNvSpPr>
            <p:nvPr/>
          </p:nvSpPr>
          <p:spPr bwMode="auto">
            <a:xfrm>
              <a:off x="1638300" y="4705350"/>
              <a:ext cx="1298575" cy="488950"/>
            </a:xfrm>
            <a:custGeom>
              <a:avLst/>
              <a:gdLst/>
              <a:ahLst/>
              <a:cxnLst>
                <a:cxn ang="0">
                  <a:pos x="0" y="308"/>
                </a:cxn>
                <a:cxn ang="0">
                  <a:pos x="1096" y="308"/>
                </a:cxn>
                <a:cxn ang="0">
                  <a:pos x="1096" y="0"/>
                </a:cxn>
              </a:cxnLst>
              <a:rect l="0" t="0" r="r" b="b"/>
              <a:pathLst>
                <a:path w="1096" h="308">
                  <a:moveTo>
                    <a:pt x="0" y="308"/>
                  </a:moveTo>
                  <a:lnTo>
                    <a:pt x="1096" y="308"/>
                  </a:lnTo>
                  <a:lnTo>
                    <a:pt x="1096" y="0"/>
                  </a:lnTo>
                </a:path>
              </a:pathLst>
            </a:custGeom>
            <a:noFill/>
            <a:ln w="28575" cap="flat" cmpd="sng">
              <a:solidFill>
                <a:srgbClr val="006699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47" name="Picture 75" descr="pump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84350" y="4841875"/>
              <a:ext cx="476250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76"/>
            <p:cNvGrpSpPr>
              <a:grpSpLocks/>
            </p:cNvGrpSpPr>
            <p:nvPr/>
          </p:nvGrpSpPr>
          <p:grpSpPr bwMode="auto">
            <a:xfrm>
              <a:off x="2814638" y="4413250"/>
              <a:ext cx="819150" cy="450850"/>
              <a:chOff x="1564" y="2780"/>
              <a:chExt cx="516" cy="284"/>
            </a:xfrm>
          </p:grpSpPr>
          <p:pic>
            <p:nvPicPr>
              <p:cNvPr id="73" name="Picture 77" descr="heatplate-exchanger_0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564" y="2780"/>
                <a:ext cx="516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4" name="Group 78"/>
              <p:cNvGrpSpPr>
                <a:grpSpLocks/>
              </p:cNvGrpSpPr>
              <p:nvPr/>
            </p:nvGrpSpPr>
            <p:grpSpPr bwMode="auto">
              <a:xfrm rot="-5400000">
                <a:off x="1789" y="2710"/>
                <a:ext cx="39" cy="336"/>
                <a:chOff x="2597" y="1565"/>
                <a:chExt cx="56" cy="482"/>
              </a:xfrm>
            </p:grpSpPr>
            <p:sp>
              <p:nvSpPr>
                <p:cNvPr id="79" name="Freeform 79"/>
                <p:cNvSpPr>
                  <a:spLocks/>
                </p:cNvSpPr>
                <p:nvPr/>
              </p:nvSpPr>
              <p:spPr bwMode="auto">
                <a:xfrm>
                  <a:off x="2598" y="1622"/>
                  <a:ext cx="56" cy="369"/>
                </a:xfrm>
                <a:custGeom>
                  <a:avLst/>
                  <a:gdLst>
                    <a:gd name="T0" fmla="*/ 81 w 85"/>
                    <a:gd name="T1" fmla="*/ 0 h 445"/>
                    <a:gd name="T2" fmla="*/ 0 w 85"/>
                    <a:gd name="T3" fmla="*/ 68 h 445"/>
                    <a:gd name="T4" fmla="*/ 85 w 85"/>
                    <a:gd name="T5" fmla="*/ 144 h 445"/>
                    <a:gd name="T6" fmla="*/ 0 w 85"/>
                    <a:gd name="T7" fmla="*/ 219 h 445"/>
                    <a:gd name="T8" fmla="*/ 85 w 85"/>
                    <a:gd name="T9" fmla="*/ 295 h 445"/>
                    <a:gd name="T10" fmla="*/ 0 w 85"/>
                    <a:gd name="T11" fmla="*/ 370 h 445"/>
                    <a:gd name="T12" fmla="*/ 85 w 85"/>
                    <a:gd name="T13" fmla="*/ 445 h 4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445"/>
                    <a:gd name="T23" fmla="*/ 85 w 85"/>
                    <a:gd name="T24" fmla="*/ 445 h 4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445">
                      <a:moveTo>
                        <a:pt x="81" y="0"/>
                      </a:moveTo>
                      <a:lnTo>
                        <a:pt x="0" y="68"/>
                      </a:lnTo>
                      <a:lnTo>
                        <a:pt x="85" y="144"/>
                      </a:lnTo>
                      <a:lnTo>
                        <a:pt x="0" y="219"/>
                      </a:lnTo>
                      <a:lnTo>
                        <a:pt x="85" y="295"/>
                      </a:lnTo>
                      <a:lnTo>
                        <a:pt x="0" y="370"/>
                      </a:lnTo>
                      <a:lnTo>
                        <a:pt x="85" y="44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lIns="0" tIns="43200" rIns="86400" bIns="43200" anchor="ctr"/>
                <a:lstStyle/>
                <a:p>
                  <a:pPr algn="ctr" eaLnBrk="0" hangingPunct="0">
                    <a:defRPr/>
                  </a:pPr>
                  <a:endParaRPr lang="en-GB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0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652" y="1566"/>
                  <a:ext cx="0" cy="56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lIns="0" tIns="43200" rIns="86400" bIns="43200" anchor="ctr"/>
                <a:lstStyle/>
                <a:p>
                  <a:pPr algn="ctr" eaLnBrk="0" hangingPunct="0">
                    <a:defRPr/>
                  </a:pPr>
                  <a:endParaRPr lang="en-GB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1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652" y="1990"/>
                  <a:ext cx="0" cy="57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lIns="0" tIns="43200" rIns="86400" bIns="43200" anchor="ctr"/>
                <a:lstStyle/>
                <a:p>
                  <a:pPr algn="ctr" eaLnBrk="0" hangingPunct="0">
                    <a:defRPr/>
                  </a:pPr>
                  <a:endParaRPr lang="en-GB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75" name="Group 82"/>
              <p:cNvGrpSpPr>
                <a:grpSpLocks/>
              </p:cNvGrpSpPr>
              <p:nvPr/>
            </p:nvGrpSpPr>
            <p:grpSpPr bwMode="auto">
              <a:xfrm rot="16200000" flipH="1">
                <a:off x="1790" y="2778"/>
                <a:ext cx="38" cy="335"/>
                <a:chOff x="2597" y="1565"/>
                <a:chExt cx="56" cy="482"/>
              </a:xfrm>
            </p:grpSpPr>
            <p:sp>
              <p:nvSpPr>
                <p:cNvPr id="76" name="Freeform 83"/>
                <p:cNvSpPr>
                  <a:spLocks/>
                </p:cNvSpPr>
                <p:nvPr/>
              </p:nvSpPr>
              <p:spPr bwMode="auto">
                <a:xfrm>
                  <a:off x="2598" y="1620"/>
                  <a:ext cx="56" cy="368"/>
                </a:xfrm>
                <a:custGeom>
                  <a:avLst/>
                  <a:gdLst>
                    <a:gd name="T0" fmla="*/ 81 w 85"/>
                    <a:gd name="T1" fmla="*/ 0 h 445"/>
                    <a:gd name="T2" fmla="*/ 0 w 85"/>
                    <a:gd name="T3" fmla="*/ 68 h 445"/>
                    <a:gd name="T4" fmla="*/ 85 w 85"/>
                    <a:gd name="T5" fmla="*/ 144 h 445"/>
                    <a:gd name="T6" fmla="*/ 0 w 85"/>
                    <a:gd name="T7" fmla="*/ 219 h 445"/>
                    <a:gd name="T8" fmla="*/ 85 w 85"/>
                    <a:gd name="T9" fmla="*/ 295 h 445"/>
                    <a:gd name="T10" fmla="*/ 0 w 85"/>
                    <a:gd name="T11" fmla="*/ 370 h 445"/>
                    <a:gd name="T12" fmla="*/ 85 w 85"/>
                    <a:gd name="T13" fmla="*/ 445 h 4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445"/>
                    <a:gd name="T23" fmla="*/ 85 w 85"/>
                    <a:gd name="T24" fmla="*/ 445 h 4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445">
                      <a:moveTo>
                        <a:pt x="81" y="0"/>
                      </a:moveTo>
                      <a:lnTo>
                        <a:pt x="0" y="68"/>
                      </a:lnTo>
                      <a:lnTo>
                        <a:pt x="85" y="144"/>
                      </a:lnTo>
                      <a:lnTo>
                        <a:pt x="0" y="219"/>
                      </a:lnTo>
                      <a:lnTo>
                        <a:pt x="85" y="295"/>
                      </a:lnTo>
                      <a:lnTo>
                        <a:pt x="0" y="370"/>
                      </a:lnTo>
                      <a:lnTo>
                        <a:pt x="85" y="445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lIns="0" tIns="43200" rIns="86400" bIns="43200" anchor="ctr"/>
                <a:lstStyle/>
                <a:p>
                  <a:pPr algn="ctr" eaLnBrk="0" hangingPunct="0">
                    <a:defRPr/>
                  </a:pPr>
                  <a:endParaRPr lang="en-GB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77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654" y="1564"/>
                  <a:ext cx="0" cy="56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wrap="none" lIns="0" tIns="43200" rIns="86400" bIns="43200" anchor="ctr"/>
                <a:lstStyle/>
                <a:p>
                  <a:pPr algn="ctr" eaLnBrk="0" hangingPunct="0">
                    <a:defRPr/>
                  </a:pPr>
                  <a:endParaRPr lang="en-GB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78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654" y="1989"/>
                  <a:ext cx="0" cy="58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wrap="none" lIns="0" tIns="43200" rIns="86400" bIns="43200" anchor="ctr"/>
                <a:lstStyle/>
                <a:p>
                  <a:pPr algn="ctr" eaLnBrk="0" hangingPunct="0">
                    <a:defRPr/>
                  </a:pPr>
                  <a:endParaRPr lang="en-GB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49" name="Text Box 86"/>
            <p:cNvSpPr txBox="1">
              <a:spLocks noChangeArrowheads="1"/>
            </p:cNvSpPr>
            <p:nvPr/>
          </p:nvSpPr>
          <p:spPr bwMode="auto">
            <a:xfrm>
              <a:off x="2293945" y="5195277"/>
              <a:ext cx="940381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defTabSz="871538" eaLnBrk="0" hangingPunct="0"/>
              <a:r>
                <a:rPr lang="en-US" sz="1000" b="1" i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Seewasser</a:t>
              </a:r>
              <a:endParaRPr lang="en-US" sz="1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88"/>
            <p:cNvSpPr>
              <a:spLocks noChangeArrowheads="1"/>
            </p:cNvSpPr>
            <p:nvPr/>
          </p:nvSpPr>
          <p:spPr bwMode="auto">
            <a:xfrm>
              <a:off x="2852738" y="1244600"/>
              <a:ext cx="1400175" cy="2254250"/>
            </a:xfrm>
            <a:prstGeom prst="rect">
              <a:avLst/>
            </a:prstGeom>
            <a:noFill/>
            <a:ln w="9525">
              <a:solidFill>
                <a:srgbClr val="006699"/>
              </a:solidFill>
              <a:prstDash val="dash"/>
              <a:miter lim="800000"/>
              <a:headEnd/>
              <a:tailEnd/>
            </a:ln>
          </p:spPr>
          <p:txBody>
            <a:bodyPr wrap="none"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1" name="Rectangle 89"/>
            <p:cNvSpPr>
              <a:spLocks noChangeArrowheads="1"/>
            </p:cNvSpPr>
            <p:nvPr/>
          </p:nvSpPr>
          <p:spPr bwMode="auto">
            <a:xfrm>
              <a:off x="1112838" y="3694113"/>
              <a:ext cx="908050" cy="527050"/>
            </a:xfrm>
            <a:prstGeom prst="rect">
              <a:avLst/>
            </a:prstGeom>
            <a:noFill/>
            <a:ln w="9525">
              <a:solidFill>
                <a:srgbClr val="006699"/>
              </a:solidFill>
              <a:prstDash val="dash"/>
              <a:miter lim="800000"/>
              <a:headEnd/>
              <a:tailEnd/>
            </a:ln>
          </p:spPr>
          <p:txBody>
            <a:bodyPr wrap="none"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2" name="Rectangle 90"/>
            <p:cNvSpPr>
              <a:spLocks noChangeArrowheads="1"/>
            </p:cNvSpPr>
            <p:nvPr/>
          </p:nvSpPr>
          <p:spPr bwMode="auto">
            <a:xfrm>
              <a:off x="6002338" y="3924300"/>
              <a:ext cx="874712" cy="873125"/>
            </a:xfrm>
            <a:prstGeom prst="rect">
              <a:avLst/>
            </a:prstGeom>
            <a:noFill/>
            <a:ln w="9525">
              <a:solidFill>
                <a:srgbClr val="006699"/>
              </a:solidFill>
              <a:prstDash val="dash"/>
              <a:miter lim="800000"/>
              <a:headEnd/>
              <a:tailEnd/>
            </a:ln>
          </p:spPr>
          <p:txBody>
            <a:bodyPr wrap="none"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3" name="Freeform 94"/>
            <p:cNvSpPr>
              <a:spLocks/>
            </p:cNvSpPr>
            <p:nvPr/>
          </p:nvSpPr>
          <p:spPr bwMode="auto">
            <a:xfrm>
              <a:off x="6083300" y="4540250"/>
              <a:ext cx="2376488" cy="522288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0" y="0"/>
                </a:cxn>
                <a:cxn ang="0">
                  <a:pos x="1" y="329"/>
                </a:cxn>
                <a:cxn ang="0">
                  <a:pos x="1497" y="329"/>
                </a:cxn>
              </a:cxnLst>
              <a:rect l="0" t="0" r="r" b="b"/>
              <a:pathLst>
                <a:path w="1497" h="329">
                  <a:moveTo>
                    <a:pt x="108" y="0"/>
                  </a:moveTo>
                  <a:lnTo>
                    <a:pt x="0" y="0"/>
                  </a:lnTo>
                  <a:lnTo>
                    <a:pt x="1" y="329"/>
                  </a:lnTo>
                  <a:lnTo>
                    <a:pt x="1497" y="329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4" name="Freeform 95"/>
            <p:cNvSpPr>
              <a:spLocks/>
            </p:cNvSpPr>
            <p:nvPr/>
          </p:nvSpPr>
          <p:spPr bwMode="auto">
            <a:xfrm rot="10800000">
              <a:off x="5299075" y="3579813"/>
              <a:ext cx="434975" cy="557212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394" y="211"/>
                </a:cxn>
                <a:cxn ang="0">
                  <a:pos x="394" y="0"/>
                </a:cxn>
              </a:cxnLst>
              <a:rect l="0" t="0" r="r" b="b"/>
              <a:pathLst>
                <a:path w="394" h="211">
                  <a:moveTo>
                    <a:pt x="0" y="211"/>
                  </a:moveTo>
                  <a:lnTo>
                    <a:pt x="394" y="211"/>
                  </a:lnTo>
                  <a:lnTo>
                    <a:pt x="39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5" name="Text Box 96"/>
            <p:cNvSpPr txBox="1">
              <a:spLocks noChangeArrowheads="1"/>
            </p:cNvSpPr>
            <p:nvPr/>
          </p:nvSpPr>
          <p:spPr bwMode="auto">
            <a:xfrm>
              <a:off x="4513263" y="4772025"/>
              <a:ext cx="10207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 defTabSz="871538" eaLnBrk="0" hangingPunct="0"/>
              <a:r>
                <a:rPr lang="en-US" sz="900" b="1" i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Mischtank</a:t>
              </a:r>
              <a:endParaRPr lang="en-US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6" name="Picture 97" descr="watertank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40600" y="4186238"/>
              <a:ext cx="8858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Freeform 98"/>
            <p:cNvSpPr>
              <a:spLocks/>
            </p:cNvSpPr>
            <p:nvPr/>
          </p:nvSpPr>
          <p:spPr bwMode="auto">
            <a:xfrm rot="16200000" flipH="1">
              <a:off x="7069932" y="4587081"/>
              <a:ext cx="400050" cy="242887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0"/>
                </a:cxn>
                <a:cxn ang="0">
                  <a:pos x="0" y="83"/>
                </a:cxn>
              </a:cxnLst>
              <a:rect l="0" t="0" r="r" b="b"/>
              <a:pathLst>
                <a:path w="292" h="83">
                  <a:moveTo>
                    <a:pt x="292" y="0"/>
                  </a:moveTo>
                  <a:lnTo>
                    <a:pt x="0" y="0"/>
                  </a:lnTo>
                  <a:lnTo>
                    <a:pt x="0" y="83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8" name="Freeform 99"/>
            <p:cNvSpPr>
              <a:spLocks/>
            </p:cNvSpPr>
            <p:nvPr/>
          </p:nvSpPr>
          <p:spPr bwMode="auto">
            <a:xfrm rot="16200000">
              <a:off x="2603500" y="2587625"/>
              <a:ext cx="1588" cy="134938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</a:cxnLst>
              <a:rect l="0" t="0" r="r" b="b"/>
              <a:pathLst>
                <a:path w="1" h="85">
                  <a:moveTo>
                    <a:pt x="0" y="85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99CC00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87086" tIns="44256" rIns="432000" bIns="44256" anchor="ctr"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9" name="Text Box 100"/>
            <p:cNvSpPr txBox="1">
              <a:spLocks noChangeArrowheads="1"/>
            </p:cNvSpPr>
            <p:nvPr/>
          </p:nvSpPr>
          <p:spPr bwMode="auto">
            <a:xfrm>
              <a:off x="7249011" y="4652965"/>
              <a:ext cx="1000677" cy="100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defTabSz="871538" eaLnBrk="0" hangingPunct="0"/>
              <a:r>
                <a:rPr lang="en-US" sz="900" b="1" i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Speichertank</a:t>
              </a:r>
              <a:endParaRPr lang="en-US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" name="Picture 101" descr="valve-3-way_0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86588" y="4881563"/>
              <a:ext cx="3492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" name="Group 102"/>
            <p:cNvGrpSpPr>
              <a:grpSpLocks/>
            </p:cNvGrpSpPr>
            <p:nvPr/>
          </p:nvGrpSpPr>
          <p:grpSpPr bwMode="auto">
            <a:xfrm>
              <a:off x="1239838" y="3810000"/>
              <a:ext cx="674687" cy="377825"/>
              <a:chOff x="-68" y="1676"/>
              <a:chExt cx="551" cy="405"/>
            </a:xfrm>
          </p:grpSpPr>
          <p:pic>
            <p:nvPicPr>
              <p:cNvPr id="69" name="Picture 103" descr="rack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flipH="1">
                <a:off x="-68" y="1969"/>
                <a:ext cx="551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104" descr="mixingtank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flipH="1">
                <a:off x="-40" y="1676"/>
                <a:ext cx="35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05" descr="pump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flipH="1">
                <a:off x="236" y="1812"/>
                <a:ext cx="19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06" descr="panel_01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flipH="1">
                <a:off x="100" y="1752"/>
                <a:ext cx="133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" name="Line 107"/>
            <p:cNvSpPr>
              <a:spLocks noChangeShapeType="1"/>
            </p:cNvSpPr>
            <p:nvPr/>
          </p:nvSpPr>
          <p:spPr bwMode="auto">
            <a:xfrm>
              <a:off x="6443663" y="4652963"/>
              <a:ext cx="0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3" name="Line 108"/>
            <p:cNvSpPr>
              <a:spLocks noChangeShapeType="1"/>
            </p:cNvSpPr>
            <p:nvPr/>
          </p:nvSpPr>
          <p:spPr bwMode="auto">
            <a:xfrm>
              <a:off x="6443663" y="5086350"/>
              <a:ext cx="0" cy="71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4" name="Line 109"/>
            <p:cNvSpPr>
              <a:spLocks noChangeShapeType="1"/>
            </p:cNvSpPr>
            <p:nvPr/>
          </p:nvSpPr>
          <p:spPr bwMode="auto">
            <a:xfrm>
              <a:off x="6443663" y="5229225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5" name="Text Box 110"/>
            <p:cNvSpPr txBox="1">
              <a:spLocks noChangeArrowheads="1"/>
            </p:cNvSpPr>
            <p:nvPr/>
          </p:nvSpPr>
          <p:spPr bwMode="auto">
            <a:xfrm>
              <a:off x="5115087" y="5305791"/>
              <a:ext cx="898525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defTabSz="871538" eaLnBrk="0" hangingPunct="0"/>
              <a:r>
                <a:rPr lang="en-US" sz="900" b="1" i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Schlammtank</a:t>
              </a:r>
              <a:endParaRPr lang="en-US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6" name="Picture 111" descr="watertank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227763" y="5300663"/>
              <a:ext cx="360362" cy="2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Freeform 92"/>
            <p:cNvSpPr>
              <a:spLocks/>
            </p:cNvSpPr>
            <p:nvPr/>
          </p:nvSpPr>
          <p:spPr bwMode="auto">
            <a:xfrm>
              <a:off x="-4763" y="4900613"/>
              <a:ext cx="9148763" cy="1620837"/>
            </a:xfrm>
            <a:custGeom>
              <a:avLst/>
              <a:gdLst>
                <a:gd name="T0" fmla="*/ 0 w 5763"/>
                <a:gd name="T1" fmla="*/ 19050 h 1021"/>
                <a:gd name="T2" fmla="*/ 100012 w 5763"/>
                <a:gd name="T3" fmla="*/ 85725 h 1021"/>
                <a:gd name="T4" fmla="*/ 200025 w 5763"/>
                <a:gd name="T5" fmla="*/ 33337 h 1021"/>
                <a:gd name="T6" fmla="*/ 304800 w 5763"/>
                <a:gd name="T7" fmla="*/ 85725 h 1021"/>
                <a:gd name="T8" fmla="*/ 414338 w 5763"/>
                <a:gd name="T9" fmla="*/ 0 h 1021"/>
                <a:gd name="T10" fmla="*/ 466725 w 5763"/>
                <a:gd name="T11" fmla="*/ 161925 h 1021"/>
                <a:gd name="T12" fmla="*/ 604838 w 5763"/>
                <a:gd name="T13" fmla="*/ 395287 h 1021"/>
                <a:gd name="T14" fmla="*/ 733425 w 5763"/>
                <a:gd name="T15" fmla="*/ 557212 h 1021"/>
                <a:gd name="T16" fmla="*/ 900113 w 5763"/>
                <a:gd name="T17" fmla="*/ 690562 h 1021"/>
                <a:gd name="T18" fmla="*/ 1238250 w 5763"/>
                <a:gd name="T19" fmla="*/ 862012 h 1021"/>
                <a:gd name="T20" fmla="*/ 1585912 w 5763"/>
                <a:gd name="T21" fmla="*/ 995362 h 1021"/>
                <a:gd name="T22" fmla="*/ 1857375 w 5763"/>
                <a:gd name="T23" fmla="*/ 1066800 h 1021"/>
                <a:gd name="T24" fmla="*/ 2366963 w 5763"/>
                <a:gd name="T25" fmla="*/ 1143000 h 1021"/>
                <a:gd name="T26" fmla="*/ 3738563 w 5763"/>
                <a:gd name="T27" fmla="*/ 1143000 h 1021"/>
                <a:gd name="T28" fmla="*/ 6581776 w 5763"/>
                <a:gd name="T29" fmla="*/ 1143000 h 1021"/>
                <a:gd name="T30" fmla="*/ 7100889 w 5763"/>
                <a:gd name="T31" fmla="*/ 1057275 h 1021"/>
                <a:gd name="T32" fmla="*/ 7362826 w 5763"/>
                <a:gd name="T33" fmla="*/ 990600 h 1021"/>
                <a:gd name="T34" fmla="*/ 7696201 w 5763"/>
                <a:gd name="T35" fmla="*/ 862012 h 1021"/>
                <a:gd name="T36" fmla="*/ 8058151 w 5763"/>
                <a:gd name="T37" fmla="*/ 685800 h 1021"/>
                <a:gd name="T38" fmla="*/ 8210551 w 5763"/>
                <a:gd name="T39" fmla="*/ 557212 h 1021"/>
                <a:gd name="T40" fmla="*/ 8343901 w 5763"/>
                <a:gd name="T41" fmla="*/ 390525 h 1021"/>
                <a:gd name="T42" fmla="*/ 8467726 w 5763"/>
                <a:gd name="T43" fmla="*/ 166687 h 1021"/>
                <a:gd name="T44" fmla="*/ 8520113 w 5763"/>
                <a:gd name="T45" fmla="*/ 19050 h 1021"/>
                <a:gd name="T46" fmla="*/ 8639176 w 5763"/>
                <a:gd name="T47" fmla="*/ 85725 h 1021"/>
                <a:gd name="T48" fmla="*/ 8743951 w 5763"/>
                <a:gd name="T49" fmla="*/ 42862 h 1021"/>
                <a:gd name="T50" fmla="*/ 8843963 w 5763"/>
                <a:gd name="T51" fmla="*/ 76200 h 1021"/>
                <a:gd name="T52" fmla="*/ 8943976 w 5763"/>
                <a:gd name="T53" fmla="*/ 28575 h 1021"/>
                <a:gd name="T54" fmla="*/ 9043988 w 5763"/>
                <a:gd name="T55" fmla="*/ 66675 h 1021"/>
                <a:gd name="T56" fmla="*/ 9148763 w 5763"/>
                <a:gd name="T57" fmla="*/ 28575 h 1021"/>
                <a:gd name="T58" fmla="*/ 9148763 w 5763"/>
                <a:gd name="T59" fmla="*/ 1042987 h 1021"/>
                <a:gd name="T60" fmla="*/ 7824788 w 5763"/>
                <a:gd name="T61" fmla="*/ 1042987 h 1021"/>
                <a:gd name="T62" fmla="*/ 7824788 w 5763"/>
                <a:gd name="T63" fmla="*/ 1620837 h 1021"/>
                <a:gd name="T64" fmla="*/ 4763 w 5763"/>
                <a:gd name="T65" fmla="*/ 1620837 h 1021"/>
                <a:gd name="T66" fmla="*/ 0 w 5763"/>
                <a:gd name="T67" fmla="*/ 19050 h 10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63"/>
                <a:gd name="T103" fmla="*/ 0 h 1021"/>
                <a:gd name="T104" fmla="*/ 5763 w 5763"/>
                <a:gd name="T105" fmla="*/ 1021 h 10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63" h="1021">
                  <a:moveTo>
                    <a:pt x="0" y="12"/>
                  </a:moveTo>
                  <a:lnTo>
                    <a:pt x="63" y="54"/>
                  </a:lnTo>
                  <a:lnTo>
                    <a:pt x="126" y="21"/>
                  </a:lnTo>
                  <a:lnTo>
                    <a:pt x="192" y="54"/>
                  </a:lnTo>
                  <a:lnTo>
                    <a:pt x="261" y="0"/>
                  </a:lnTo>
                  <a:lnTo>
                    <a:pt x="294" y="102"/>
                  </a:lnTo>
                  <a:lnTo>
                    <a:pt x="381" y="249"/>
                  </a:lnTo>
                  <a:lnTo>
                    <a:pt x="462" y="351"/>
                  </a:lnTo>
                  <a:lnTo>
                    <a:pt x="567" y="435"/>
                  </a:lnTo>
                  <a:lnTo>
                    <a:pt x="780" y="543"/>
                  </a:lnTo>
                  <a:lnTo>
                    <a:pt x="999" y="627"/>
                  </a:lnTo>
                  <a:lnTo>
                    <a:pt x="1170" y="672"/>
                  </a:lnTo>
                  <a:lnTo>
                    <a:pt x="1491" y="720"/>
                  </a:lnTo>
                  <a:lnTo>
                    <a:pt x="2355" y="720"/>
                  </a:lnTo>
                  <a:lnTo>
                    <a:pt x="4146" y="720"/>
                  </a:lnTo>
                  <a:lnTo>
                    <a:pt x="4473" y="666"/>
                  </a:lnTo>
                  <a:lnTo>
                    <a:pt x="4638" y="624"/>
                  </a:lnTo>
                  <a:lnTo>
                    <a:pt x="4848" y="543"/>
                  </a:lnTo>
                  <a:lnTo>
                    <a:pt x="5076" y="432"/>
                  </a:lnTo>
                  <a:lnTo>
                    <a:pt x="5172" y="351"/>
                  </a:lnTo>
                  <a:lnTo>
                    <a:pt x="5256" y="246"/>
                  </a:lnTo>
                  <a:lnTo>
                    <a:pt x="5334" y="105"/>
                  </a:lnTo>
                  <a:lnTo>
                    <a:pt x="5367" y="12"/>
                  </a:lnTo>
                  <a:lnTo>
                    <a:pt x="5442" y="54"/>
                  </a:lnTo>
                  <a:lnTo>
                    <a:pt x="5508" y="27"/>
                  </a:lnTo>
                  <a:lnTo>
                    <a:pt x="5571" y="48"/>
                  </a:lnTo>
                  <a:lnTo>
                    <a:pt x="5634" y="18"/>
                  </a:lnTo>
                  <a:lnTo>
                    <a:pt x="5697" y="42"/>
                  </a:lnTo>
                  <a:lnTo>
                    <a:pt x="5763" y="18"/>
                  </a:lnTo>
                  <a:lnTo>
                    <a:pt x="5763" y="657"/>
                  </a:lnTo>
                  <a:lnTo>
                    <a:pt x="4929" y="657"/>
                  </a:lnTo>
                  <a:lnTo>
                    <a:pt x="4929" y="1021"/>
                  </a:lnTo>
                  <a:lnTo>
                    <a:pt x="3" y="10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CF8">
                <a:alpha val="50195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87086" tIns="44256" rIns="432000" bIns="44256" anchor="ctr"/>
            <a:lstStyle/>
            <a:p>
              <a:endParaRPr lang="de-DE"/>
            </a:p>
          </p:txBody>
        </p:sp>
        <p:sp>
          <p:nvSpPr>
            <p:cNvPr id="68" name="Rectangle 112" descr="50%"/>
            <p:cNvSpPr>
              <a:spLocks noChangeArrowheads="1"/>
            </p:cNvSpPr>
            <p:nvPr/>
          </p:nvSpPr>
          <p:spPr bwMode="auto">
            <a:xfrm>
              <a:off x="7810500" y="5937250"/>
              <a:ext cx="1333500" cy="584200"/>
            </a:xfrm>
            <a:prstGeom prst="rect">
              <a:avLst/>
            </a:prstGeom>
            <a:solidFill>
              <a:srgbClr val="60B9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5" name="Textfeld 114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1403648" y="1268760"/>
            <a:ext cx="551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Scrubber</a:t>
            </a:r>
            <a:r>
              <a:rPr lang="de-DE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mit geschlossenem Waschwasserkreislauf</a:t>
            </a:r>
            <a:endParaRPr lang="de-DE" i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576" y="620688"/>
            <a:ext cx="525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 Schifffahrt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31640" y="1340768"/>
            <a:ext cx="7218899" cy="395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tx2"/>
                </a:solidFill>
              </a:rPr>
              <a:t>Ziele: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</a:rPr>
              <a:t>  </a:t>
            </a:r>
            <a:r>
              <a:rPr lang="de-DE" sz="2000" dirty="0" smtClean="0">
                <a:solidFill>
                  <a:schemeClr val="tx2"/>
                </a:solidFill>
              </a:rPr>
              <a:t>Optimierung des Ressourcenverbrauches durch den Seetransport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Materialeinsatz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Brennstoffverbrauch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   Minimierung des Schadstoffeintrags in die Umwelt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Stickoxid </a:t>
            </a:r>
            <a:r>
              <a:rPr lang="de-DE" dirty="0" err="1" smtClean="0">
                <a:solidFill>
                  <a:schemeClr val="tx2"/>
                </a:solidFill>
              </a:rPr>
              <a:t>NO</a:t>
            </a:r>
            <a:r>
              <a:rPr lang="de-DE" baseline="-25000" dirty="0" err="1" smtClean="0">
                <a:solidFill>
                  <a:schemeClr val="tx2"/>
                </a:solidFill>
              </a:rPr>
              <a:t>x</a:t>
            </a:r>
            <a:r>
              <a:rPr lang="de-DE" baseline="-25000" dirty="0" smtClean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, Schwefeloxide </a:t>
            </a:r>
            <a:r>
              <a:rPr lang="de-DE" dirty="0" err="1" smtClean="0">
                <a:solidFill>
                  <a:schemeClr val="tx2"/>
                </a:solidFill>
              </a:rPr>
              <a:t>SO</a:t>
            </a:r>
            <a:r>
              <a:rPr lang="de-DE" baseline="-25000" dirty="0" err="1" smtClean="0">
                <a:solidFill>
                  <a:schemeClr val="tx2"/>
                </a:solidFill>
              </a:rPr>
              <a:t>x</a:t>
            </a:r>
            <a:r>
              <a:rPr lang="de-DE" dirty="0" smtClean="0">
                <a:solidFill>
                  <a:schemeClr val="tx2"/>
                </a:solidFill>
              </a:rPr>
              <a:t>, Kohlenwasserstoffe HC, Partikel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baseline="-25000" dirty="0">
                <a:solidFill>
                  <a:schemeClr val="tx2"/>
                </a:solidFill>
              </a:rPr>
              <a:t> </a:t>
            </a:r>
            <a:r>
              <a:rPr lang="de-DE" baseline="-25000" dirty="0" smtClean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Kohlendioxid CO</a:t>
            </a:r>
            <a:r>
              <a:rPr lang="de-DE" baseline="-25000" dirty="0" smtClean="0">
                <a:solidFill>
                  <a:schemeClr val="tx2"/>
                </a:solidFill>
              </a:rPr>
              <a:t>2</a:t>
            </a:r>
            <a:endParaRPr lang="de-DE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Volatile </a:t>
            </a:r>
            <a:r>
              <a:rPr lang="de-DE" dirty="0" err="1" smtClean="0">
                <a:solidFill>
                  <a:schemeClr val="tx2"/>
                </a:solidFill>
              </a:rPr>
              <a:t>Organic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Compounds</a:t>
            </a:r>
            <a:r>
              <a:rPr lang="de-DE" dirty="0" smtClean="0">
                <a:solidFill>
                  <a:schemeClr val="tx2"/>
                </a:solidFill>
              </a:rPr>
              <a:t> VOC</a:t>
            </a:r>
            <a:endParaRPr lang="de-D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683569" y="1844824"/>
            <a:ext cx="6696744" cy="3672408"/>
            <a:chOff x="683568" y="1844824"/>
            <a:chExt cx="7749717" cy="4176464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934821"/>
              <a:ext cx="7749717" cy="4014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hteck 6"/>
            <p:cNvSpPr/>
            <p:nvPr/>
          </p:nvSpPr>
          <p:spPr>
            <a:xfrm>
              <a:off x="2843808" y="1844824"/>
              <a:ext cx="432048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6660232" y="501317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51720" y="1340768"/>
            <a:ext cx="321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Trockenscrubber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SCR optional</a:t>
            </a:r>
            <a:endParaRPr lang="de-DE" i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508104" y="5085184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Quelle: </a:t>
            </a:r>
            <a:r>
              <a:rPr lang="de-DE" sz="1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Couple</a:t>
            </a:r>
            <a:r>
              <a:rPr lang="de-DE" sz="1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Systems</a:t>
            </a:r>
            <a:endParaRPr lang="de-DE" sz="1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620688"/>
            <a:ext cx="525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 Schifffahrt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15616" y="1484784"/>
            <a:ext cx="720101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Fazit:</a:t>
            </a:r>
          </a:p>
          <a:p>
            <a:endParaRPr lang="de-DE" sz="16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Technologie für die Einhaltung der Abgasemissionsgrenzwerte nach </a:t>
            </a:r>
          </a:p>
          <a:p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MARPOL 73/78, Annex VI (Tier III) ist vorhanden</a:t>
            </a:r>
          </a:p>
          <a:p>
            <a:endParaRPr lang="de-DE" sz="16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de-DE" sz="1600" i="1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-Emissionen sind durch Betriebsweise der Schiffe und Einstellung </a:t>
            </a:r>
          </a:p>
          <a:p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der Motoren beeinflussbar</a:t>
            </a:r>
          </a:p>
          <a:p>
            <a:endParaRPr lang="de-DE" sz="16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Verzicht auf Schweröl erleichtert die Absenkung der Abgasemissionen </a:t>
            </a:r>
          </a:p>
          <a:p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erheblich</a:t>
            </a:r>
          </a:p>
          <a:p>
            <a:endParaRPr lang="de-DE" sz="16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Die Investitions- und Betriebskosten für „nachhaltige“ Schiffe werden steigen</a:t>
            </a:r>
            <a:endParaRPr lang="de-DE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576" y="620688"/>
            <a:ext cx="525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 Schifffahrt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31640" y="1340768"/>
            <a:ext cx="7218899" cy="395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tx2"/>
                </a:solidFill>
              </a:rPr>
              <a:t>Ziele: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</a:rPr>
              <a:t>  </a:t>
            </a:r>
            <a:r>
              <a:rPr lang="de-DE" sz="2000" dirty="0" smtClean="0">
                <a:solidFill>
                  <a:schemeClr val="tx2"/>
                </a:solidFill>
              </a:rPr>
              <a:t>Optimierung des Ressourcenverbrauches durch den Seetransport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Materialeinsatz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Brennstoffverbrauch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   Minimierung des Schadstoffeintrags in die Umwelt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Stickoxid </a:t>
            </a:r>
            <a:r>
              <a:rPr lang="de-DE" dirty="0" err="1" smtClean="0">
                <a:solidFill>
                  <a:srgbClr val="FF0000"/>
                </a:solidFill>
              </a:rPr>
              <a:t>NO</a:t>
            </a:r>
            <a:r>
              <a:rPr lang="de-DE" baseline="-25000" dirty="0" err="1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, Schwefeloxide </a:t>
            </a:r>
            <a:r>
              <a:rPr lang="de-DE" dirty="0" err="1" smtClean="0">
                <a:solidFill>
                  <a:srgbClr val="FF0000"/>
                </a:solidFill>
              </a:rPr>
              <a:t>SO</a:t>
            </a:r>
            <a:r>
              <a:rPr lang="de-DE" baseline="-25000" dirty="0" err="1" smtClean="0">
                <a:solidFill>
                  <a:srgbClr val="FF0000"/>
                </a:solidFill>
              </a:rPr>
              <a:t>x</a:t>
            </a:r>
            <a:r>
              <a:rPr lang="de-DE" dirty="0" smtClean="0">
                <a:solidFill>
                  <a:srgbClr val="FF0000"/>
                </a:solidFill>
              </a:rPr>
              <a:t>, Kohlenwasserstoffe HC, Partikel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baseline="-25000" dirty="0">
                <a:solidFill>
                  <a:schemeClr val="tx2"/>
                </a:solidFill>
              </a:rPr>
              <a:t> </a:t>
            </a:r>
            <a:r>
              <a:rPr lang="de-DE" baseline="-25000" dirty="0" smtClean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Kohlendioxid CO</a:t>
            </a:r>
            <a:r>
              <a:rPr lang="de-DE" baseline="-25000" dirty="0" smtClean="0">
                <a:solidFill>
                  <a:srgbClr val="FF0000"/>
                </a:solidFill>
              </a:rPr>
              <a:t>2</a:t>
            </a:r>
            <a:endParaRPr lang="de-DE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Volatile </a:t>
            </a:r>
            <a:r>
              <a:rPr lang="de-DE" dirty="0" err="1" smtClean="0">
                <a:solidFill>
                  <a:schemeClr val="tx2"/>
                </a:solidFill>
              </a:rPr>
              <a:t>Organic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Compounds</a:t>
            </a:r>
            <a:r>
              <a:rPr lang="de-DE" dirty="0" smtClean="0">
                <a:solidFill>
                  <a:schemeClr val="tx2"/>
                </a:solidFill>
              </a:rPr>
              <a:t> VOC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86177" y="5435932"/>
            <a:ext cx="335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=&gt; Nicht unabhängig voneinander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87624" y="1556792"/>
            <a:ext cx="474373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tx2"/>
                </a:solidFill>
              </a:rPr>
              <a:t>Einflußgrößen</a:t>
            </a:r>
            <a:r>
              <a:rPr lang="de-DE" sz="3200" dirty="0" smtClean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</a:rPr>
              <a:t> Schadstoffminderungsmaßnahmen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smtClean="0">
                <a:solidFill>
                  <a:schemeClr val="tx2"/>
                </a:solidFill>
              </a:rPr>
              <a:t>Betriebsweise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smtClean="0">
                <a:solidFill>
                  <a:schemeClr val="tx2"/>
                </a:solidFill>
              </a:rPr>
              <a:t>Brennstoff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smtClean="0">
                <a:solidFill>
                  <a:schemeClr val="tx2"/>
                </a:solidFill>
              </a:rPr>
              <a:t>Abgasnachbehandlung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868144" y="2348880"/>
            <a:ext cx="2664296" cy="25202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Vearuch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572000" y="2780928"/>
            <a:ext cx="1224136" cy="504056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491880" y="3212976"/>
            <a:ext cx="2232248" cy="288032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059832" y="3717032"/>
            <a:ext cx="2664296" cy="7200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4427984" y="4005064"/>
            <a:ext cx="1368152" cy="288032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444208" y="3061409"/>
            <a:ext cx="1633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Verbrauch,</a:t>
            </a:r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chemeClr val="tx2"/>
                </a:solidFill>
              </a:rPr>
              <a:t>Emissionen</a:t>
            </a:r>
            <a:endParaRPr lang="de-DE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87624" y="548680"/>
            <a:ext cx="3693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Gesetzliche Randbedingungen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87624" y="1196752"/>
            <a:ext cx="705872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i="1" dirty="0" smtClean="0">
                <a:solidFill>
                  <a:schemeClr val="tx2"/>
                </a:solidFill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Umweltschutzvorschriften für die Schifffahrt geregelt durch </a:t>
            </a:r>
          </a:p>
          <a:p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die IMO in </a:t>
            </a:r>
            <a:r>
              <a:rPr lang="de-DE" sz="1600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MARPOL-Konvention</a:t>
            </a:r>
          </a:p>
          <a:p>
            <a:endParaRPr lang="de-DE" sz="1600" i="1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Für Luftverschmutzung </a:t>
            </a:r>
            <a:r>
              <a:rPr lang="de-DE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MARPOL 73/78, Annex VI </a:t>
            </a:r>
          </a:p>
          <a:p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Das bedeutet für Schiffsantrieb und Energieerzeugung:   </a:t>
            </a:r>
            <a:endParaRPr lang="de-DE" sz="16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Grenzwerte für </a:t>
            </a:r>
            <a:r>
              <a:rPr lang="de-DE" sz="14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-Emissionen festgelegt (Tier I – III)</a:t>
            </a:r>
          </a:p>
          <a:p>
            <a:pPr lvl="1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Grenzwerte für max. Schwefelgehalt im Brennstoff festgelegt</a:t>
            </a:r>
          </a:p>
          <a:p>
            <a:pPr lvl="2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-Emission nur durch Brennstoffschwefelgehalt oder </a:t>
            </a:r>
          </a:p>
          <a:p>
            <a:pPr lvl="2"/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Abgasnachbehandlung </a:t>
            </a:r>
            <a:r>
              <a:rPr lang="de-DE" sz="14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beeinflußbar</a:t>
            </a:r>
            <a:endParaRPr lang="de-DE" sz="14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Keine Grenzwerte für Partikel und HC</a:t>
            </a:r>
          </a:p>
          <a:p>
            <a:pPr>
              <a:buFont typeface="Wingdings" pitchFamily="2" charset="2"/>
              <a:buChar char="§"/>
            </a:pPr>
            <a:endParaRPr lang="de-DE" sz="16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„Emission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Areas“ definiert, in denen spezielle Grenzwerte für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und/oder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einzuhalten sind:</a:t>
            </a:r>
            <a:endParaRPr lang="de-DE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59632" y="4326137"/>
            <a:ext cx="4549775" cy="11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de-DE" sz="1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Ostsee</a:t>
            </a: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     (</a:t>
            </a:r>
            <a:r>
              <a:rPr lang="de-DE" sz="14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	          </a:t>
            </a:r>
            <a:r>
              <a:rPr lang="de-DE" sz="1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Kraft </a:t>
            </a: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2006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Nordsee </a:t>
            </a: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     (</a:t>
            </a:r>
            <a:r>
              <a:rPr lang="de-DE" sz="14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	          </a:t>
            </a:r>
            <a:r>
              <a:rPr lang="de-DE" sz="1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Kraft 2007</a:t>
            </a:r>
            <a:endParaRPr lang="de-DE" sz="1400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Englischer  Kanal  (</a:t>
            </a:r>
            <a:r>
              <a:rPr lang="de-DE" sz="14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	          </a:t>
            </a:r>
            <a:r>
              <a:rPr lang="de-DE" sz="1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Kraft 2007</a:t>
            </a:r>
            <a:endParaRPr lang="de-DE" sz="1400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Nord Amerika        (</a:t>
            </a:r>
            <a:r>
              <a:rPr lang="de-DE" sz="14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de-DE" sz="14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in </a:t>
            </a:r>
            <a:r>
              <a:rPr lang="de-DE" sz="1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Kraft 2010</a:t>
            </a:r>
            <a:endParaRPr lang="de-DE" sz="1400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US </a:t>
            </a:r>
            <a:r>
              <a:rPr lang="de-DE" sz="1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Karibikküste    (</a:t>
            </a:r>
            <a:r>
              <a:rPr lang="de-DE" sz="1400" i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de-DE" sz="14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de-DE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</a:t>
            </a:r>
            <a:r>
              <a:rPr lang="de-DE" sz="14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Kraft 2011</a:t>
            </a:r>
            <a:endParaRPr lang="de-DE" sz="1400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6480175" y="1679575"/>
            <a:ext cx="18101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-Grenzwert für eine</a:t>
            </a:r>
          </a:p>
          <a:p>
            <a:r>
              <a:rPr lang="de-DE" sz="1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Drehzahl von 514 min</a:t>
            </a:r>
            <a:r>
              <a:rPr lang="de-DE" sz="1200" i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de-DE" sz="1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de-DE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Tier 1:    12,9 g/</a:t>
            </a:r>
            <a:r>
              <a:rPr lang="de-DE" sz="12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kWh</a:t>
            </a:r>
            <a:endParaRPr lang="de-DE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Tier 2:    10,5 g/</a:t>
            </a:r>
            <a:r>
              <a:rPr lang="de-DE" sz="12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kWh</a:t>
            </a:r>
            <a:endParaRPr lang="de-DE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Tier 3:    2,6 g/</a:t>
            </a:r>
            <a:r>
              <a:rPr lang="de-DE" sz="12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kWh</a:t>
            </a:r>
            <a:endParaRPr lang="de-DE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de-DE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TA-Luft:  1,4 g/</a:t>
            </a:r>
            <a:r>
              <a:rPr lang="de-DE" sz="12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kWh</a:t>
            </a:r>
            <a:endParaRPr lang="de-DE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37"/>
          <p:cNvSpPr txBox="1">
            <a:spLocks noChangeArrowheads="1"/>
          </p:cNvSpPr>
          <p:nvPr/>
        </p:nvSpPr>
        <p:spPr bwMode="auto">
          <a:xfrm>
            <a:off x="1103313" y="5230813"/>
            <a:ext cx="8302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800" b="0">
                <a:solidFill>
                  <a:schemeClr val="tx1"/>
                </a:solidFill>
              </a:rPr>
              <a:t>Quelle: VDMA</a:t>
            </a:r>
          </a:p>
        </p:txBody>
      </p:sp>
      <p:sp>
        <p:nvSpPr>
          <p:cNvPr id="10" name="Rechteck 9"/>
          <p:cNvSpPr/>
          <p:nvPr/>
        </p:nvSpPr>
        <p:spPr>
          <a:xfrm>
            <a:off x="1043608" y="1187460"/>
            <a:ext cx="4613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err="1" smtClean="0">
                <a:solidFill>
                  <a:schemeClr val="tx2"/>
                </a:solidFill>
              </a:rPr>
              <a:t>NOx</a:t>
            </a:r>
            <a:r>
              <a:rPr lang="de-DE" i="1" dirty="0" smtClean="0">
                <a:solidFill>
                  <a:schemeClr val="tx2"/>
                </a:solidFill>
              </a:rPr>
              <a:t>-Grenzwerte nach MARPOL 73/78, Annex 6</a:t>
            </a:r>
            <a:endParaRPr lang="de-DE" i="1" dirty="0">
              <a:solidFill>
                <a:schemeClr val="tx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15616" y="548680"/>
            <a:ext cx="3958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smtClean="0">
                <a:solidFill>
                  <a:schemeClr val="tx2"/>
                </a:solidFill>
              </a:rPr>
              <a:t>Gesetzliche Randbedingungen</a:t>
            </a:r>
            <a:endParaRPr lang="de-DE" sz="2400" i="1" dirty="0">
              <a:solidFill>
                <a:schemeClr val="tx2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115616" y="1700808"/>
            <a:ext cx="5089525" cy="3557587"/>
            <a:chOff x="1115616" y="1700808"/>
            <a:chExt cx="5089525" cy="3557587"/>
          </a:xfrm>
        </p:grpSpPr>
        <p:pic>
          <p:nvPicPr>
            <p:cNvPr id="6" name="Picture 10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1700808"/>
              <a:ext cx="5089525" cy="355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Gerade Verbindung 12"/>
            <p:cNvCxnSpPr/>
            <p:nvPr/>
          </p:nvCxnSpPr>
          <p:spPr>
            <a:xfrm>
              <a:off x="2483768" y="2349475"/>
              <a:ext cx="0" cy="23042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2457877" y="2277467"/>
              <a:ext cx="889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n=514 min</a:t>
              </a:r>
              <a:r>
                <a:rPr lang="de-DE" sz="10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-1</a:t>
              </a:r>
              <a:endParaRPr lang="de-DE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15616" y="580618"/>
            <a:ext cx="3693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Gesetzliche Randbedingungen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187624" y="1974627"/>
            <a:ext cx="5544616" cy="3614613"/>
            <a:chOff x="705" y="1123"/>
            <a:chExt cx="3603" cy="2413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1023" y="1161"/>
            <a:ext cx="3252" cy="2107"/>
          </p:xfrm>
          <a:graphic>
            <a:graphicData uri="http://schemas.openxmlformats.org/presentationml/2006/ole">
              <p:oleObj spid="_x0000_s1026" name="Diagramm" r:id="rId4" imgW="6267240" imgH="4088160" progId="Excel.Sheet.8">
                <p:embed/>
              </p:oleObj>
            </a:graphicData>
          </a:graphic>
        </p:graphicFrame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211" y="1123"/>
              <a:ext cx="97" cy="2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025" y="3214"/>
              <a:ext cx="3232" cy="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025" y="1146"/>
              <a:ext cx="56" cy="20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043" y="1158"/>
              <a:ext cx="3208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1106" y="3151"/>
              <a:ext cx="5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70" y="3068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solidFill>
                    <a:srgbClr val="0099FF"/>
                  </a:solidFill>
                </a:rPr>
                <a:t>0,1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876" y="2906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solidFill>
                    <a:srgbClr val="993300"/>
                  </a:solidFill>
                </a:rPr>
                <a:t>0,5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876" y="2708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solidFill>
                    <a:srgbClr val="009900"/>
                  </a:solidFill>
                </a:rPr>
                <a:t>1,0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876" y="2522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solidFill>
                    <a:srgbClr val="009900"/>
                  </a:solidFill>
                </a:rPr>
                <a:t>1,5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888" y="1748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solidFill>
                    <a:srgbClr val="993300"/>
                  </a:solidFill>
                </a:rPr>
                <a:t>3,5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882" y="1347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solidFill>
                    <a:srgbClr val="993300"/>
                  </a:solidFill>
                </a:rPr>
                <a:t>4,5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 rot="-5400000">
              <a:off x="1459" y="3247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i="1">
                  <a:solidFill>
                    <a:srgbClr val="0099FF"/>
                  </a:solidFill>
                </a:rPr>
                <a:t>2010</a:t>
              </a:r>
              <a:r>
                <a:rPr lang="de-DE" sz="1000" i="1">
                  <a:solidFill>
                    <a:srgbClr val="000066"/>
                  </a:solidFill>
                </a:rPr>
                <a:t>  -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 rot="-5400000">
              <a:off x="1830" y="3240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i="1">
                  <a:solidFill>
                    <a:srgbClr val="993300"/>
                  </a:solidFill>
                </a:rPr>
                <a:t>2012</a:t>
              </a:r>
              <a:r>
                <a:rPr lang="de-DE" sz="1000" i="1">
                  <a:solidFill>
                    <a:srgbClr val="000066"/>
                  </a:solidFill>
                </a:rPr>
                <a:t>  -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 rot="-5400000">
              <a:off x="2371" y="3240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i="1">
                  <a:solidFill>
                    <a:srgbClr val="009900"/>
                  </a:solidFill>
                </a:rPr>
                <a:t>2015 </a:t>
              </a:r>
              <a:r>
                <a:rPr lang="de-DE" sz="1000" i="1">
                  <a:solidFill>
                    <a:srgbClr val="000066"/>
                  </a:solidFill>
                </a:rPr>
                <a:t> -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 rot="-5400000">
              <a:off x="3276" y="3234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i="1">
                  <a:solidFill>
                    <a:srgbClr val="993300"/>
                  </a:solidFill>
                </a:rPr>
                <a:t>2020</a:t>
              </a:r>
              <a:r>
                <a:rPr lang="de-DE" sz="1000" i="1">
                  <a:solidFill>
                    <a:srgbClr val="000066"/>
                  </a:solidFill>
                </a:rPr>
                <a:t>  -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2148" y="1670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 i="1">
                  <a:solidFill>
                    <a:srgbClr val="993300"/>
                  </a:solidFill>
                </a:rPr>
                <a:t>global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1808" y="2636"/>
              <a:ext cx="3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 i="1">
                  <a:solidFill>
                    <a:srgbClr val="009900"/>
                  </a:solidFill>
                </a:rPr>
                <a:t>ECA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1745" y="2987"/>
              <a:ext cx="57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 i="1" dirty="0">
                  <a:solidFill>
                    <a:srgbClr val="3333FF"/>
                  </a:solidFill>
                </a:rPr>
                <a:t>EU </a:t>
              </a:r>
              <a:r>
                <a:rPr lang="de-DE" sz="1200" b="1" i="1" dirty="0" smtClean="0">
                  <a:solidFill>
                    <a:srgbClr val="3333FF"/>
                  </a:solidFill>
                </a:rPr>
                <a:t>-Häfen</a:t>
              </a:r>
              <a:endParaRPr lang="de-DE" sz="1200" b="1" i="1" dirty="0">
                <a:solidFill>
                  <a:srgbClr val="3333FF"/>
                </a:solidFill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3648" y="3342"/>
              <a:ext cx="33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i="1" dirty="0" smtClean="0">
                  <a:solidFill>
                    <a:srgbClr val="000066"/>
                  </a:solidFill>
                </a:rPr>
                <a:t>Jahr</a:t>
              </a:r>
              <a:endParaRPr lang="de-DE" i="1" dirty="0">
                <a:solidFill>
                  <a:srgbClr val="000066"/>
                </a:solidFill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 rot="16200000">
              <a:off x="248" y="1738"/>
              <a:ext cx="110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i="1" dirty="0" smtClean="0">
                  <a:solidFill>
                    <a:srgbClr val="000066"/>
                  </a:solidFill>
                </a:rPr>
                <a:t>Schwefelgehalt  </a:t>
              </a:r>
              <a:r>
                <a:rPr lang="de-DE" i="1" dirty="0">
                  <a:solidFill>
                    <a:srgbClr val="000066"/>
                  </a:solidFill>
                </a:rPr>
                <a:t>[%]</a:t>
              </a:r>
            </a:p>
          </p:txBody>
        </p:sp>
      </p:grpSp>
      <p:sp>
        <p:nvSpPr>
          <p:cNvPr id="29" name="Rechteck 28"/>
          <p:cNvSpPr/>
          <p:nvPr/>
        </p:nvSpPr>
        <p:spPr>
          <a:xfrm>
            <a:off x="1691680" y="1342509"/>
            <a:ext cx="4451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Grenzwerte für Brennstoffschwefelgehalt nach </a:t>
            </a:r>
          </a:p>
          <a:p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MARPOL 73/78, Annex 6</a:t>
            </a:r>
            <a:endParaRPr lang="de-DE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Schiffsbetrieb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03648" y="1320150"/>
            <a:ext cx="482805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</a:rPr>
              <a:t>Schiffsantrieb:</a:t>
            </a:r>
            <a:r>
              <a:rPr lang="de-DE" sz="2400" i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</a:rPr>
              <a:t> Zweitaktmotoren (Drehzahl 60 – 250 min</a:t>
            </a:r>
            <a:r>
              <a:rPr lang="de-DE" sz="1600" i="1" baseline="30000" dirty="0" smtClean="0">
                <a:solidFill>
                  <a:schemeClr val="tx2"/>
                </a:solidFill>
                <a:latin typeface="Arial" pitchFamily="34" charset="0"/>
              </a:rPr>
              <a:t>-1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</a:rPr>
              <a:t> Viertaktmotoren (Drehzahl 300 – 1000 min</a:t>
            </a:r>
            <a:r>
              <a:rPr lang="de-DE" sz="1600" i="1" baseline="30000" dirty="0" smtClean="0">
                <a:solidFill>
                  <a:schemeClr val="tx2"/>
                </a:solidFill>
                <a:latin typeface="Arial" pitchFamily="34" charset="0"/>
              </a:rPr>
              <a:t>-1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</a:rPr>
              <a:t>Elektr. Energieerzeugung: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</a:rPr>
              <a:t> Viertaktmotoren (Drehzahl 600 – 1800 min</a:t>
            </a:r>
            <a:r>
              <a:rPr lang="de-DE" sz="1600" i="1" baseline="30000" dirty="0" smtClean="0">
                <a:solidFill>
                  <a:schemeClr val="tx2"/>
                </a:solidFill>
                <a:latin typeface="Arial" pitchFamily="34" charset="0"/>
              </a:rPr>
              <a:t>-1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</a:rPr>
              <a:t> Wellengenerator an Hauptmaschine</a:t>
            </a:r>
            <a:endParaRPr lang="de-DE" sz="1600" i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75656" y="3840430"/>
            <a:ext cx="4302781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</a:rPr>
              <a:t>NOx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</a:rPr>
              <a:t>-Bildung abhängig von: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</a:rPr>
              <a:t> Örtl. Temperatur im Brennraum</a:t>
            </a:r>
          </a:p>
          <a:p>
            <a:pPr lvl="1">
              <a:buFont typeface="Arial" pitchFamily="34" charset="0"/>
              <a:buChar char="•"/>
            </a:pP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</a:rPr>
              <a:t> Örtl. O</a:t>
            </a:r>
            <a:r>
              <a:rPr lang="de-DE" sz="1400" i="1" baseline="-25000" dirty="0" smtClean="0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</a:rPr>
              <a:t>-Partialdruck</a:t>
            </a:r>
          </a:p>
          <a:p>
            <a:pPr lvl="1">
              <a:buFont typeface="Arial" pitchFamily="34" charset="0"/>
              <a:buChar char="•"/>
            </a:pP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</a:rPr>
              <a:t> Zeit zur Bildung</a:t>
            </a:r>
          </a:p>
          <a:p>
            <a:pPr>
              <a:lnSpc>
                <a:spcPct val="200000"/>
              </a:lnSpc>
            </a:pPr>
            <a:r>
              <a:rPr lang="de-DE" i="1" dirty="0" err="1" smtClean="0">
                <a:solidFill>
                  <a:schemeClr val="tx2"/>
                </a:solidFill>
                <a:latin typeface="Arial" pitchFamily="34" charset="0"/>
              </a:rPr>
              <a:t>SOx</a:t>
            </a:r>
            <a:r>
              <a:rPr lang="de-DE" i="1" dirty="0" smtClean="0">
                <a:solidFill>
                  <a:schemeClr val="tx2"/>
                </a:solidFill>
                <a:latin typeface="Arial" pitchFamily="34" charset="0"/>
              </a:rPr>
              <a:t>-Bildung abhängig von:</a:t>
            </a:r>
          </a:p>
          <a:p>
            <a:pPr lvl="1">
              <a:buFont typeface="Arial" pitchFamily="34" charset="0"/>
              <a:buChar char="•"/>
            </a:pPr>
            <a:r>
              <a:rPr lang="de-DE" sz="1400" i="1" dirty="0" smtClean="0">
                <a:solidFill>
                  <a:schemeClr val="tx2"/>
                </a:solidFill>
                <a:latin typeface="Arial" pitchFamily="34" charset="0"/>
              </a:rPr>
              <a:t> ausschließlich Schwefelgehalt  im Brennstoff</a:t>
            </a:r>
            <a:endParaRPr lang="de-DE" sz="1400" i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wnload\HS Logo RGB1280x10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082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027"/>
          <p:cNvSpPr>
            <a:spLocks noChangeShapeType="1"/>
          </p:cNvSpPr>
          <p:nvPr/>
        </p:nvSpPr>
        <p:spPr bwMode="auto">
          <a:xfrm>
            <a:off x="457200" y="990600"/>
            <a:ext cx="5943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812800" y="6029325"/>
            <a:ext cx="24705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Kongreß</a:t>
            </a:r>
            <a:r>
              <a:rPr lang="de-DE" sz="1000" dirty="0" smtClean="0">
                <a:solidFill>
                  <a:schemeClr val="tx2"/>
                </a:solidFill>
              </a:rPr>
              <a:t> „</a:t>
            </a:r>
            <a:r>
              <a:rPr lang="de-DE" sz="1000" dirty="0" err="1" smtClean="0">
                <a:solidFill>
                  <a:schemeClr val="tx2"/>
                </a:solidFill>
              </a:rPr>
              <a:t>Sustainable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 err="1" smtClean="0">
                <a:solidFill>
                  <a:schemeClr val="tx2"/>
                </a:solidFill>
              </a:rPr>
              <a:t>Shipping</a:t>
            </a:r>
            <a:r>
              <a:rPr lang="de-DE" sz="1000" dirty="0" smtClean="0">
                <a:solidFill>
                  <a:schemeClr val="tx2"/>
                </a:solidFill>
              </a:rPr>
              <a:t> 2013“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Schiffsantrieb – Betriebliche Anforderungen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und technische Lösungsansätze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6615113" y="6194425"/>
            <a:ext cx="18341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0" dirty="0">
                <a:solidFill>
                  <a:schemeClr val="tx2"/>
                </a:solidFill>
              </a:rPr>
              <a:t>Prof. Dr.-Ing. R. Behrens   </a:t>
            </a:r>
            <a:r>
              <a:rPr lang="de-DE" sz="1000" b="0" dirty="0" smtClean="0">
                <a:solidFill>
                  <a:schemeClr val="tx2"/>
                </a:solidFill>
              </a:rPr>
              <a:t>09/13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620688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Randbedingungen für nachhaltigen Schiffsantrieb</a:t>
            </a:r>
            <a:endParaRPr lang="de-DE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31640" y="1268760"/>
            <a:ext cx="627075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Motorinterne Schadstoffminderungsmaßnahmen: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-Grenzwerte nach Tier II erreichbar, Tier III wird nicht erreicht</a:t>
            </a:r>
          </a:p>
          <a:p>
            <a:pPr lvl="1"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Verlauf von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und Brennstoffverbrauch gegenläufig</a:t>
            </a:r>
            <a:endParaRPr lang="de-DE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979712" y="4808185"/>
            <a:ext cx="642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Optimierung von Einspritzung, Aufladung und Verdichtungsverhältnis : „Stand der Technik“ </a:t>
            </a:r>
            <a:endParaRPr lang="de-DE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835696" y="2423140"/>
            <a:ext cx="4151376" cy="2446020"/>
            <a:chOff x="1835696" y="2276872"/>
            <a:chExt cx="4151376" cy="2446020"/>
          </a:xfrm>
        </p:grpSpPr>
        <p:pic>
          <p:nvPicPr>
            <p:cNvPr id="8" name="Grafik 7" descr="nox-be_130926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96" y="2276872"/>
              <a:ext cx="4151376" cy="2446020"/>
            </a:xfrm>
            <a:prstGeom prst="rect">
              <a:avLst/>
            </a:prstGeom>
          </p:spPr>
        </p:pic>
        <p:sp>
          <p:nvSpPr>
            <p:cNvPr id="11" name="Pfeil nach unten 10"/>
            <p:cNvSpPr/>
            <p:nvPr/>
          </p:nvSpPr>
          <p:spPr>
            <a:xfrm rot="1979422">
              <a:off x="3221646" y="3013004"/>
              <a:ext cx="504056" cy="1008112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1433646" y="5085184"/>
            <a:ext cx="7674858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Wasser, Dampf oder Emulsionseinspritzung zur weiteren </a:t>
            </a:r>
            <a:r>
              <a:rPr lang="de-DE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de-DE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-Minderung möglich</a:t>
            </a:r>
            <a:endParaRPr lang="de-DE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38457" y="4396462"/>
            <a:ext cx="7296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>
                <a:latin typeface="Arial" pitchFamily="34" charset="0"/>
                <a:cs typeface="Arial" pitchFamily="34" charset="0"/>
              </a:rPr>
              <a:t>Quelle: </a:t>
            </a:r>
            <a:r>
              <a:rPr lang="de-DE" sz="600" dirty="0" err="1" smtClean="0">
                <a:latin typeface="Arial" pitchFamily="34" charset="0"/>
                <a:cs typeface="Arial" pitchFamily="34" charset="0"/>
              </a:rPr>
              <a:t>Wärtsilä</a:t>
            </a:r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1487</Words>
  <Application>Microsoft Office PowerPoint</Application>
  <PresentationFormat>Bildschirmpräsentation (4:3)</PresentationFormat>
  <Paragraphs>312</Paragraphs>
  <Slides>21</Slides>
  <Notes>0</Notes>
  <HiddenSlides>5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Larissa-Design</vt:lpstr>
      <vt:lpstr>Diagramm</vt:lpstr>
      <vt:lpstr>Microsoft Excel-Diagramm</vt:lpstr>
      <vt:lpstr>Microsoft Graph-Diagramm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R.B.</dc:creator>
  <cp:lastModifiedBy>R.B.</cp:lastModifiedBy>
  <cp:revision>90</cp:revision>
  <dcterms:created xsi:type="dcterms:W3CDTF">2013-09-24T18:00:40Z</dcterms:created>
  <dcterms:modified xsi:type="dcterms:W3CDTF">2013-09-27T14:28:48Z</dcterms:modified>
</cp:coreProperties>
</file>